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7"/>
  </p:notesMasterIdLst>
  <p:sldIdLst>
    <p:sldId id="256" r:id="rId2"/>
    <p:sldId id="270" r:id="rId3"/>
    <p:sldId id="315" r:id="rId4"/>
    <p:sldId id="316" r:id="rId5"/>
    <p:sldId id="314" r:id="rId6"/>
    <p:sldId id="308" r:id="rId7"/>
    <p:sldId id="306" r:id="rId8"/>
    <p:sldId id="307" r:id="rId9"/>
    <p:sldId id="259" r:id="rId10"/>
    <p:sldId id="311" r:id="rId11"/>
    <p:sldId id="271" r:id="rId12"/>
    <p:sldId id="260" r:id="rId13"/>
    <p:sldId id="309" r:id="rId14"/>
    <p:sldId id="265" r:id="rId15"/>
    <p:sldId id="266" r:id="rId16"/>
    <p:sldId id="310" r:id="rId17"/>
    <p:sldId id="312" r:id="rId18"/>
    <p:sldId id="279" r:id="rId19"/>
    <p:sldId id="275" r:id="rId20"/>
    <p:sldId id="276" r:id="rId21"/>
    <p:sldId id="280" r:id="rId22"/>
    <p:sldId id="281" r:id="rId23"/>
    <p:sldId id="282" r:id="rId24"/>
    <p:sldId id="283" r:id="rId25"/>
    <p:sldId id="285" r:id="rId26"/>
    <p:sldId id="284" r:id="rId27"/>
    <p:sldId id="286" r:id="rId28"/>
    <p:sldId id="288" r:id="rId29"/>
    <p:sldId id="287" r:id="rId30"/>
    <p:sldId id="289" r:id="rId31"/>
    <p:sldId id="291" r:id="rId32"/>
    <p:sldId id="290" r:id="rId33"/>
    <p:sldId id="293" r:id="rId34"/>
    <p:sldId id="294" r:id="rId35"/>
    <p:sldId id="295" r:id="rId36"/>
    <p:sldId id="296" r:id="rId37"/>
    <p:sldId id="297" r:id="rId38"/>
    <p:sldId id="298" r:id="rId39"/>
    <p:sldId id="299" r:id="rId40"/>
    <p:sldId id="300" r:id="rId41"/>
    <p:sldId id="301" r:id="rId42"/>
    <p:sldId id="302" r:id="rId43"/>
    <p:sldId id="303" r:id="rId44"/>
    <p:sldId id="269" r:id="rId45"/>
    <p:sldId id="273" r:id="rId4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3051" autoAdjust="0"/>
  </p:normalViewPr>
  <p:slideViewPr>
    <p:cSldViewPr snapToGrid="0" snapToObjects="1">
      <p:cViewPr varScale="1">
        <p:scale>
          <a:sx n="92" d="100"/>
          <a:sy n="92" d="100"/>
        </p:scale>
        <p:origin x="1278" y="78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6068E6-73C1-461C-803A-C87814CE8B93}" type="datetimeFigureOut">
              <a:rPr lang="cs-CZ" smtClean="0"/>
              <a:t>05.09.2025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61C978-FA95-4CAD-936B-473143669F04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430080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61C978-FA95-4CAD-936B-473143669F04}" type="slidenum">
              <a:rPr lang="cs-CZ" smtClean="0"/>
              <a:t>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0865790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cs-CZ" dirty="0"/>
              <a:t>Struktura dat se řídí podle nějaké </a:t>
            </a:r>
            <a:r>
              <a:rPr lang="cs-CZ" b="1" dirty="0"/>
              <a:t>datové specifikace</a:t>
            </a:r>
            <a:r>
              <a:rPr lang="cs-CZ" dirty="0"/>
              <a:t>.</a:t>
            </a:r>
          </a:p>
          <a:p>
            <a:pPr marL="171450" indent="-171450">
              <a:buFontTx/>
              <a:buChar char="-"/>
            </a:pPr>
            <a:r>
              <a:rPr lang="cs-CZ" dirty="0"/>
              <a:t>Pepa (náš </a:t>
            </a:r>
            <a:r>
              <a:rPr lang="cs-CZ" b="1" dirty="0"/>
              <a:t>technický expert</a:t>
            </a:r>
            <a:r>
              <a:rPr lang="cs-CZ" dirty="0"/>
              <a:t>) je zvyklý pracovat v doméně, ale Franta (a většina lidí) neznají dobře ty </a:t>
            </a:r>
            <a:r>
              <a:rPr lang="cs-CZ" i="1" dirty="0"/>
              <a:t>technikálie</a:t>
            </a:r>
            <a:r>
              <a:rPr lang="cs-CZ" dirty="0"/>
              <a:t> a </a:t>
            </a:r>
            <a:r>
              <a:rPr lang="cs-CZ" i="1" dirty="0"/>
              <a:t>strukturu dat</a:t>
            </a:r>
            <a:r>
              <a:rPr lang="cs-CZ" dirty="0"/>
              <a:t>.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cs-CZ" dirty="0"/>
              <a:t>Naštěstí Pepa ten je zkušený a věděl, že se má radši zeptat na nějaké detaily.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61C978-FA95-4CAD-936B-473143669F04}" type="slidenum">
              <a:rPr lang="cs-CZ" smtClean="0"/>
              <a:t>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6335428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cs-CZ" dirty="0"/>
              <a:t>Budeme se snažit nahradit toho Pepu (ne že ho vyhodíme, ale nebudeme ho otravovat s našimi dotazy).</a:t>
            </a:r>
          </a:p>
          <a:p>
            <a:pPr marL="171450" indent="-171450">
              <a:buFontTx/>
              <a:buChar char="-"/>
            </a:pPr>
            <a:r>
              <a:rPr lang="cs-CZ" dirty="0"/>
              <a:t>Stejně jako když se Pepa ptal na ta oddělení a na lokace, tak se uživatele taky zeptáme, jestli ho ještě nezajímá tadyto nebo tamto.</a:t>
            </a:r>
          </a:p>
          <a:p>
            <a:pPr marL="171450" indent="-171450">
              <a:buFontTx/>
              <a:buChar char="-"/>
            </a:pPr>
            <a:r>
              <a:rPr lang="cs-CZ" dirty="0"/>
              <a:t>Poskytneme uživateli technický dotaz, který mu pomůže získat data.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cs-CZ" dirty="0"/>
              <a:t>V tomto projektu jsem se omezil na to, že ty datové specifikace budou ty, které vznikají v nástroji </a:t>
            </a:r>
            <a:r>
              <a:rPr lang="cs-CZ" b="1" dirty="0"/>
              <a:t>Dataspecer</a:t>
            </a:r>
            <a:r>
              <a:rPr lang="cs-CZ" b="0" dirty="0"/>
              <a:t>, který je běžící projekt tady na katedře a umožní práce se sémantickými datovými specifikacemi. A technické dotazy, které poskytnu tomu uživateli, budou v jazyce SPARQL. Vybral jsem si SPARQL, protože to dobře navazuje na ty datové specifikace vytvořené v Dataspeceru. Ale v zásadě to může být cokoliv jiného, například SQL.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61C978-FA95-4CAD-936B-473143669F04}" type="slidenum">
              <a:rPr lang="cs-CZ" smtClean="0"/>
              <a:t>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8841941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cs-CZ" dirty="0"/>
              <a:t>Víme, co chceme dělat. Pojďme zkusit vymyslet jak.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Pou</a:t>
            </a:r>
            <a:r>
              <a:rPr lang="cs-CZ" dirty="0"/>
              <a:t>žij</a:t>
            </a:r>
            <a:r>
              <a:rPr lang="en-US" dirty="0"/>
              <a:t>me</a:t>
            </a:r>
            <a:r>
              <a:rPr lang="cs-CZ" dirty="0"/>
              <a:t> AI (nebo-li large language model), protože se na to hodí. Jsou to konverzační nástroje.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cs-CZ" dirty="0"/>
              <a:t>Možná vás napadne: „No tak co já tady vůbec řeším? Ten uživatel prostě všechno zadá do LLM a hotovo.“</a:t>
            </a:r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cs-CZ" dirty="0"/>
              <a:t>POZOR! ten krok mezi tím dotazem s datovou specifikací k tomu dostat ten dotaz, je docela velký a je tam dost prostoru k tomu, aby LLM halucinoval spoustu věcí.</a:t>
            </a:r>
          </a:p>
          <a:p>
            <a:pPr marL="171450" indent="-171450">
              <a:buFontTx/>
              <a:buChar char="-"/>
            </a:pPr>
            <a:r>
              <a:rPr lang="cs-CZ" dirty="0"/>
              <a:t>Rozložíme si to na menší části a použijeme LLM jen tam, kde to bude potřeba.</a:t>
            </a:r>
          </a:p>
          <a:p>
            <a:pPr marL="171450" indent="-171450">
              <a:buFontTx/>
              <a:buChar char="-"/>
            </a:pPr>
            <a:r>
              <a:rPr lang="cs-CZ" dirty="0"/>
              <a:t>Co jsou ty položky („data specification items“)? Jak jsem říkal, budeme pracovat jen s datovými specifikacemi vytvořené v Dataspeceru. Ten pracuje s formátem, který definuje:</a:t>
            </a:r>
          </a:p>
          <a:p>
            <a:pPr marL="228600" indent="-228600">
              <a:buFontTx/>
              <a:buAutoNum type="arabicParenR"/>
            </a:pPr>
            <a:r>
              <a:rPr lang="cs-CZ" dirty="0"/>
              <a:t>Třídy: člověk, auto, atd.</a:t>
            </a:r>
          </a:p>
          <a:p>
            <a:pPr marL="228600" indent="-228600">
              <a:buFontTx/>
              <a:buAutoNum type="arabicParenR"/>
            </a:pPr>
            <a:r>
              <a:rPr lang="cs-CZ" dirty="0"/>
              <a:t>Vztahy mezi třídami (tzv. object property): člověk vlastní auto.</a:t>
            </a:r>
          </a:p>
          <a:p>
            <a:pPr marL="228600" indent="-228600">
              <a:buFontTx/>
              <a:buAutoNum type="arabicParenR"/>
            </a:pPr>
            <a:r>
              <a:rPr lang="cs-CZ" dirty="0"/>
              <a:t>Atributy tříd: (tzv. datatype property): člověk má jméno (který je typu string).</a:t>
            </a:r>
          </a:p>
          <a:p>
            <a:pPr marL="171450" indent="-171450">
              <a:buFontTx/>
              <a:buChar char="-"/>
            </a:pPr>
            <a:r>
              <a:rPr lang="cs-CZ" dirty="0"/>
              <a:t>To budou ty items.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61C978-FA95-4CAD-936B-473143669F04}" type="slidenum">
              <a:rPr lang="cs-CZ" smtClean="0"/>
              <a:t>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340436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61C978-FA95-4CAD-936B-473143669F04}" type="slidenum">
              <a:rPr lang="cs-CZ" smtClean="0"/>
              <a:t>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1473483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9E666-1D6F-42A8-9A30-0AE9A037489C}" type="datetime1">
              <a:rPr lang="en-US" smtClean="0"/>
              <a:t>05-Sep-25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952264-55C2-4719-917B-8D8D15831C22}" type="datetime1">
              <a:rPr lang="en-US" smtClean="0"/>
              <a:t>05-Sep-25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5896E-8CE4-4458-82C4-9DF3A9209E08}" type="datetime1">
              <a:rPr lang="en-US" smtClean="0"/>
              <a:t>05-Sep-25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9B41A-A3CD-456F-9BB9-DE6A9FD4E630}" type="datetime1">
              <a:rPr lang="en-US" smtClean="0"/>
              <a:t>05-Sep-25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347B5-CA31-4C7B-B94E-A19F6CA6E4DA}" type="datetime1">
              <a:rPr lang="en-US" smtClean="0"/>
              <a:t>05-Sep-25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D3334-92F2-4FA1-AA28-1EDB8B5000FD}" type="datetime1">
              <a:rPr lang="en-US" smtClean="0"/>
              <a:t>05-Sep-25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1B44D-44BA-4026-80BA-FECD63D6C299}" type="datetime1">
              <a:rPr lang="en-US" smtClean="0"/>
              <a:t>05-Sep-25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52ABD-EBAB-451E-9F34-BF8BEAF81AD0}" type="datetime1">
              <a:rPr lang="en-US" smtClean="0"/>
              <a:t>05-Sep-25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931FF-2AC8-4F90-86E7-4C67E3706635}" type="datetime1">
              <a:rPr lang="en-US" smtClean="0"/>
              <a:t>05-Sep-25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F3358-79D9-4DE6-A2F8-6F5E5FEB6C97}" type="datetime1">
              <a:rPr lang="en-US" smtClean="0"/>
              <a:t>05-Sep-25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4D993-ACAF-4B92-A1F5-278C2E2ADF17}" type="datetime1">
              <a:rPr lang="en-US" smtClean="0"/>
              <a:t>05-Sep-25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A0CA31-71C7-4BF5-A626-0EC893D3785D}" type="datetime1">
              <a:rPr lang="en-US" smtClean="0"/>
              <a:t>05-Sep-25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14.png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98" name="Rectangle 2097">
            <a:extLst>
              <a:ext uri="{FF2B5EF4-FFF2-40B4-BE49-F238E27FC236}">
                <a16:creationId xmlns:a16="http://schemas.microsoft.com/office/drawing/2014/main" id="{3C54F4CE-85F0-46ED-80DA-9518C9251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9" name="Freeform: Shape 2098">
            <a:extLst>
              <a:ext uri="{FF2B5EF4-FFF2-40B4-BE49-F238E27FC236}">
                <a16:creationId xmlns:a16="http://schemas.microsoft.com/office/drawing/2014/main" id="{DADD1FCA-8ACB-4958-81DD-4CDD6D3E1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802086" cy="6858000"/>
          </a:xfrm>
          <a:custGeom>
            <a:avLst/>
            <a:gdLst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9647 w 5734864"/>
              <a:gd name="connsiteY33" fmla="*/ 1936120 h 6858000"/>
              <a:gd name="connsiteX34" fmla="*/ 714660 w 5734864"/>
              <a:gd name="connsiteY34" fmla="*/ 1982709 h 6858000"/>
              <a:gd name="connsiteX35" fmla="*/ 710759 w 5734864"/>
              <a:gd name="connsiteY35" fmla="*/ 2013010 h 6858000"/>
              <a:gd name="connsiteX36" fmla="*/ 697927 w 5734864"/>
              <a:gd name="connsiteY36" fmla="*/ 2069833 h 6858000"/>
              <a:gd name="connsiteX37" fmla="*/ 693594 w 5734864"/>
              <a:gd name="connsiteY37" fmla="*/ 2103731 h 6858000"/>
              <a:gd name="connsiteX38" fmla="*/ 691109 w 5734864"/>
              <a:gd name="connsiteY38" fmla="*/ 2124027 h 6858000"/>
              <a:gd name="connsiteX39" fmla="*/ 676593 w 5734864"/>
              <a:gd name="connsiteY39" fmla="*/ 2176182 h 6858000"/>
              <a:gd name="connsiteX40" fmla="*/ 633227 w 5734864"/>
              <a:gd name="connsiteY40" fmla="*/ 2258036 h 6858000"/>
              <a:gd name="connsiteX41" fmla="*/ 625564 w 5734864"/>
              <a:gd name="connsiteY41" fmla="*/ 2284567 h 6858000"/>
              <a:gd name="connsiteX42" fmla="*/ 627074 w 5734864"/>
              <a:gd name="connsiteY42" fmla="*/ 2289605 h 6858000"/>
              <a:gd name="connsiteX43" fmla="*/ 614574 w 5734864"/>
              <a:gd name="connsiteY43" fmla="*/ 2308717 h 6858000"/>
              <a:gd name="connsiteX44" fmla="*/ 606890 w 5734864"/>
              <a:gd name="connsiteY44" fmla="*/ 2320662 h 6858000"/>
              <a:gd name="connsiteX45" fmla="*/ 605558 w 5734864"/>
              <a:gd name="connsiteY45" fmla="*/ 2327897 h 6858000"/>
              <a:gd name="connsiteX46" fmla="*/ 602202 w 5734864"/>
              <a:gd name="connsiteY46" fmla="*/ 2357749 h 6858000"/>
              <a:gd name="connsiteX47" fmla="*/ 600213 w 5734864"/>
              <a:gd name="connsiteY47" fmla="*/ 2364905 h 6858000"/>
              <a:gd name="connsiteX48" fmla="*/ 597160 w 5734864"/>
              <a:gd name="connsiteY48" fmla="*/ 2388351 h 6858000"/>
              <a:gd name="connsiteX49" fmla="*/ 597982 w 5734864"/>
              <a:gd name="connsiteY49" fmla="*/ 2402296 h 6858000"/>
              <a:gd name="connsiteX50" fmla="*/ 593150 w 5734864"/>
              <a:gd name="connsiteY50" fmla="*/ 2420015 h 6858000"/>
              <a:gd name="connsiteX51" fmla="*/ 592833 w 5734864"/>
              <a:gd name="connsiteY51" fmla="*/ 2422749 h 6858000"/>
              <a:gd name="connsiteX52" fmla="*/ 594479 w 5734864"/>
              <a:gd name="connsiteY52" fmla="*/ 2426002 h 6858000"/>
              <a:gd name="connsiteX53" fmla="*/ 591963 w 5734864"/>
              <a:gd name="connsiteY53" fmla="*/ 2431950 h 6858000"/>
              <a:gd name="connsiteX54" fmla="*/ 591544 w 5734864"/>
              <a:gd name="connsiteY54" fmla="*/ 2433897 h 6858000"/>
              <a:gd name="connsiteX55" fmla="*/ 589519 w 5734864"/>
              <a:gd name="connsiteY55" fmla="*/ 2451398 h 6858000"/>
              <a:gd name="connsiteX56" fmla="*/ 590037 w 5734864"/>
              <a:gd name="connsiteY56" fmla="*/ 2455536 h 6858000"/>
              <a:gd name="connsiteX57" fmla="*/ 588179 w 5734864"/>
              <a:gd name="connsiteY57" fmla="*/ 2462981 h 6858000"/>
              <a:gd name="connsiteX58" fmla="*/ 583434 w 5734864"/>
              <a:gd name="connsiteY58" fmla="*/ 2503991 h 6858000"/>
              <a:gd name="connsiteX59" fmla="*/ 567942 w 5734864"/>
              <a:gd name="connsiteY59" fmla="*/ 2652936 h 6858000"/>
              <a:gd name="connsiteX60" fmla="*/ 573869 w 5734864"/>
              <a:gd name="connsiteY60" fmla="*/ 2670188 h 6858000"/>
              <a:gd name="connsiteX61" fmla="*/ 575243 w 5734864"/>
              <a:gd name="connsiteY61" fmla="*/ 2688114 h 6858000"/>
              <a:gd name="connsiteX62" fmla="*/ 573824 w 5734864"/>
              <a:gd name="connsiteY62" fmla="*/ 2689856 h 6858000"/>
              <a:gd name="connsiteX63" fmla="*/ 570699 w 5734864"/>
              <a:gd name="connsiteY63" fmla="*/ 2709353 h 6858000"/>
              <a:gd name="connsiteX64" fmla="*/ 573192 w 5734864"/>
              <a:gd name="connsiteY64" fmla="*/ 2714527 h 6858000"/>
              <a:gd name="connsiteX65" fmla="*/ 572044 w 5734864"/>
              <a:gd name="connsiteY65" fmla="*/ 2728187 h 6858000"/>
              <a:gd name="connsiteX66" fmla="*/ 572465 w 5734864"/>
              <a:gd name="connsiteY66" fmla="*/ 2755863 h 6858000"/>
              <a:gd name="connsiteX67" fmla="*/ 570028 w 5734864"/>
              <a:gd name="connsiteY67" fmla="*/ 2760324 h 6858000"/>
              <a:gd name="connsiteX68" fmla="*/ 566748 w 5734864"/>
              <a:gd name="connsiteY68" fmla="*/ 2800948 h 6858000"/>
              <a:gd name="connsiteX69" fmla="*/ 565509 w 5734864"/>
              <a:gd name="connsiteY69" fmla="*/ 2801167 h 6858000"/>
              <a:gd name="connsiteX70" fmla="*/ 559367 w 5734864"/>
              <a:gd name="connsiteY70" fmla="*/ 2811129 h 6858000"/>
              <a:gd name="connsiteX71" fmla="*/ 550354 w 5734864"/>
              <a:gd name="connsiteY71" fmla="*/ 2830949 h 6858000"/>
              <a:gd name="connsiteX72" fmla="*/ 514795 w 5734864"/>
              <a:gd name="connsiteY72" fmla="*/ 2872433 h 6858000"/>
              <a:gd name="connsiteX73" fmla="*/ 509875 w 5734864"/>
              <a:gd name="connsiteY73" fmla="*/ 2923099 h 6858000"/>
              <a:gd name="connsiteX74" fmla="*/ 509577 w 5734864"/>
              <a:gd name="connsiteY74" fmla="*/ 2923197 h 6858000"/>
              <a:gd name="connsiteX75" fmla="*/ 507597 w 5734864"/>
              <a:gd name="connsiteY75" fmla="*/ 2931868 h 6858000"/>
              <a:gd name="connsiteX76" fmla="*/ 507379 w 5734864"/>
              <a:gd name="connsiteY76" fmla="*/ 2938322 h 6858000"/>
              <a:gd name="connsiteX77" fmla="*/ 504725 w 5734864"/>
              <a:gd name="connsiteY77" fmla="*/ 2954519 h 6858000"/>
              <a:gd name="connsiteX78" fmla="*/ 502018 w 5734864"/>
              <a:gd name="connsiteY78" fmla="*/ 2959643 h 6858000"/>
              <a:gd name="connsiteX79" fmla="*/ 498360 w 5734864"/>
              <a:gd name="connsiteY79" fmla="*/ 2961019 h 6858000"/>
              <a:gd name="connsiteX80" fmla="*/ 498483 w 5734864"/>
              <a:gd name="connsiteY80" fmla="*/ 2962590 h 6858000"/>
              <a:gd name="connsiteX81" fmla="*/ 484403 w 5734864"/>
              <a:gd name="connsiteY81" fmla="*/ 2990538 h 6858000"/>
              <a:gd name="connsiteX82" fmla="*/ 463075 w 5734864"/>
              <a:gd name="connsiteY82" fmla="*/ 3055956 h 6858000"/>
              <a:gd name="connsiteX83" fmla="*/ 455013 w 5734864"/>
              <a:gd name="connsiteY83" fmla="*/ 3094482 h 6858000"/>
              <a:gd name="connsiteX84" fmla="*/ 428391 w 5734864"/>
              <a:gd name="connsiteY84" fmla="*/ 3198850 h 6858000"/>
              <a:gd name="connsiteX85" fmla="*/ 401440 w 5734864"/>
              <a:gd name="connsiteY85" fmla="*/ 3307560 h 6858000"/>
              <a:gd name="connsiteX86" fmla="*/ 386076 w 5734864"/>
              <a:gd name="connsiteY86" fmla="*/ 3373943 h 6858000"/>
              <a:gd name="connsiteX87" fmla="*/ 374726 w 5734864"/>
              <a:gd name="connsiteY87" fmla="*/ 3381364 h 6858000"/>
              <a:gd name="connsiteX88" fmla="*/ 369145 w 5734864"/>
              <a:gd name="connsiteY88" fmla="*/ 3383729 h 6858000"/>
              <a:gd name="connsiteX89" fmla="*/ 364294 w 5734864"/>
              <a:gd name="connsiteY89" fmla="*/ 3414159 h 6858000"/>
              <a:gd name="connsiteX90" fmla="*/ 366450 w 5734864"/>
              <a:gd name="connsiteY90" fmla="*/ 3436925 h 6858000"/>
              <a:gd name="connsiteX91" fmla="*/ 351743 w 5734864"/>
              <a:gd name="connsiteY91" fmla="*/ 3521619 h 6858000"/>
              <a:gd name="connsiteX92" fmla="*/ 345784 w 5734864"/>
              <a:gd name="connsiteY92" fmla="*/ 3603757 h 6858000"/>
              <a:gd name="connsiteX93" fmla="*/ 344198 w 5734864"/>
              <a:gd name="connsiteY93" fmla="*/ 3652424 h 6858000"/>
              <a:gd name="connsiteX94" fmla="*/ 352450 w 5734864"/>
              <a:gd name="connsiteY94" fmla="*/ 3665222 h 6858000"/>
              <a:gd name="connsiteX95" fmla="*/ 342621 w 5734864"/>
              <a:gd name="connsiteY95" fmla="*/ 3700804 h 6858000"/>
              <a:gd name="connsiteX96" fmla="*/ 341514 w 5734864"/>
              <a:gd name="connsiteY96" fmla="*/ 3734774 h 6858000"/>
              <a:gd name="connsiteX97" fmla="*/ 340607 w 5734864"/>
              <a:gd name="connsiteY97" fmla="*/ 3785153 h 6858000"/>
              <a:gd name="connsiteX98" fmla="*/ 340707 w 5734864"/>
              <a:gd name="connsiteY98" fmla="*/ 3788177 h 6858000"/>
              <a:gd name="connsiteX99" fmla="*/ 340361 w 5734864"/>
              <a:gd name="connsiteY99" fmla="*/ 3798803 h 6858000"/>
              <a:gd name="connsiteX100" fmla="*/ 339642 w 5734864"/>
              <a:gd name="connsiteY100" fmla="*/ 3838750 h 6858000"/>
              <a:gd name="connsiteX101" fmla="*/ 360295 w 5734864"/>
              <a:gd name="connsiteY101" fmla="*/ 4015196 h 6858000"/>
              <a:gd name="connsiteX102" fmla="*/ 339043 w 5734864"/>
              <a:gd name="connsiteY102" fmla="*/ 4052778 h 6858000"/>
              <a:gd name="connsiteX103" fmla="*/ 339343 w 5734864"/>
              <a:gd name="connsiteY103" fmla="*/ 4096257 h 6858000"/>
              <a:gd name="connsiteX104" fmla="*/ 340786 w 5734864"/>
              <a:gd name="connsiteY104" fmla="*/ 4321136 h 6858000"/>
              <a:gd name="connsiteX105" fmla="*/ 343158 w 5734864"/>
              <a:gd name="connsiteY105" fmla="*/ 4429174 h 6858000"/>
              <a:gd name="connsiteX106" fmla="*/ 334599 w 5734864"/>
              <a:gd name="connsiteY106" fmla="*/ 4449938 h 6858000"/>
              <a:gd name="connsiteX107" fmla="*/ 332890 w 5734864"/>
              <a:gd name="connsiteY107" fmla="*/ 4453515 h 6858000"/>
              <a:gd name="connsiteX108" fmla="*/ 331105 w 5734864"/>
              <a:gd name="connsiteY108" fmla="*/ 4467941 h 6858000"/>
              <a:gd name="connsiteX109" fmla="*/ 324289 w 5734864"/>
              <a:gd name="connsiteY109" fmla="*/ 4471861 h 6858000"/>
              <a:gd name="connsiteX110" fmla="*/ 317079 w 5734864"/>
              <a:gd name="connsiteY110" fmla="*/ 4493468 h 6858000"/>
              <a:gd name="connsiteX111" fmla="*/ 315557 w 5734864"/>
              <a:gd name="connsiteY111" fmla="*/ 4520067 h 6858000"/>
              <a:gd name="connsiteX112" fmla="*/ 315240 w 5734864"/>
              <a:gd name="connsiteY112" fmla="*/ 4536872 h 6858000"/>
              <a:gd name="connsiteX113" fmla="*/ 316200 w 5734864"/>
              <a:gd name="connsiteY113" fmla="*/ 4538297 h 6858000"/>
              <a:gd name="connsiteX114" fmla="*/ 317507 w 5734864"/>
              <a:gd name="connsiteY114" fmla="*/ 4547582 h 6858000"/>
              <a:gd name="connsiteX115" fmla="*/ 323078 w 5734864"/>
              <a:gd name="connsiteY115" fmla="*/ 4592102 h 6858000"/>
              <a:gd name="connsiteX116" fmla="*/ 328722 w 5734864"/>
              <a:gd name="connsiteY116" fmla="*/ 4667914 h 6858000"/>
              <a:gd name="connsiteX117" fmla="*/ 335597 w 5734864"/>
              <a:gd name="connsiteY117" fmla="*/ 4695035 h 6858000"/>
              <a:gd name="connsiteX118" fmla="*/ 339485 w 5734864"/>
              <a:gd name="connsiteY118" fmla="*/ 4695979 h 6858000"/>
              <a:gd name="connsiteX119" fmla="*/ 341089 w 5734864"/>
              <a:gd name="connsiteY119" fmla="*/ 4704268 h 6858000"/>
              <a:gd name="connsiteX120" fmla="*/ 342177 w 5734864"/>
              <a:gd name="connsiteY120" fmla="*/ 4706060 h 6858000"/>
              <a:gd name="connsiteX121" fmla="*/ 347751 w 5734864"/>
              <a:gd name="connsiteY121" fmla="*/ 4716754 h 6858000"/>
              <a:gd name="connsiteX122" fmla="*/ 344125 w 5734864"/>
              <a:gd name="connsiteY122" fmla="*/ 4764669 h 6858000"/>
              <a:gd name="connsiteX123" fmla="*/ 340188 w 5734864"/>
              <a:gd name="connsiteY123" fmla="*/ 4779386 h 6858000"/>
              <a:gd name="connsiteX124" fmla="*/ 335146 w 5734864"/>
              <a:gd name="connsiteY124" fmla="*/ 4787491 h 6858000"/>
              <a:gd name="connsiteX125" fmla="*/ 319124 w 5734864"/>
              <a:gd name="connsiteY125" fmla="*/ 4843514 h 6858000"/>
              <a:gd name="connsiteX126" fmla="*/ 305956 w 5734864"/>
              <a:gd name="connsiteY126" fmla="*/ 4881505 h 6858000"/>
              <a:gd name="connsiteX127" fmla="*/ 301062 w 5734864"/>
              <a:gd name="connsiteY127" fmla="*/ 4889332 h 6858000"/>
              <a:gd name="connsiteX128" fmla="*/ 302141 w 5734864"/>
              <a:gd name="connsiteY128" fmla="*/ 4899400 h 6858000"/>
              <a:gd name="connsiteX129" fmla="*/ 304424 w 5734864"/>
              <a:gd name="connsiteY129" fmla="*/ 4902664 h 6858000"/>
              <a:gd name="connsiteX130" fmla="*/ 293123 w 5734864"/>
              <a:gd name="connsiteY130" fmla="*/ 4932769 h 6858000"/>
              <a:gd name="connsiteX131" fmla="*/ 292275 w 5734864"/>
              <a:gd name="connsiteY131" fmla="*/ 4936482 h 6858000"/>
              <a:gd name="connsiteX132" fmla="*/ 288304 w 5734864"/>
              <a:gd name="connsiteY132" fmla="*/ 4962325 h 6858000"/>
              <a:gd name="connsiteX133" fmla="*/ 287420 w 5734864"/>
              <a:gd name="connsiteY133" fmla="*/ 5042193 h 6858000"/>
              <a:gd name="connsiteX134" fmla="*/ 287020 w 5734864"/>
              <a:gd name="connsiteY134" fmla="*/ 5065655 h 6858000"/>
              <a:gd name="connsiteX135" fmla="*/ 288488 w 5734864"/>
              <a:gd name="connsiteY135" fmla="*/ 5082216 h 6858000"/>
              <a:gd name="connsiteX136" fmla="*/ 282763 w 5734864"/>
              <a:gd name="connsiteY136" fmla="*/ 5127114 h 6858000"/>
              <a:gd name="connsiteX137" fmla="*/ 269316 w 5734864"/>
              <a:gd name="connsiteY137" fmla="*/ 5202682 h 6858000"/>
              <a:gd name="connsiteX138" fmla="*/ 269174 w 5734864"/>
              <a:gd name="connsiteY138" fmla="*/ 5230835 h 6858000"/>
              <a:gd name="connsiteX139" fmla="*/ 272679 w 5734864"/>
              <a:gd name="connsiteY139" fmla="*/ 5232660 h 6858000"/>
              <a:gd name="connsiteX140" fmla="*/ 272160 w 5734864"/>
              <a:gd name="connsiteY140" fmla="*/ 5241150 h 6858000"/>
              <a:gd name="connsiteX141" fmla="*/ 272760 w 5734864"/>
              <a:gd name="connsiteY141" fmla="*/ 5243156 h 6858000"/>
              <a:gd name="connsiteX142" fmla="*/ 275462 w 5734864"/>
              <a:gd name="connsiteY142" fmla="*/ 5254919 h 6858000"/>
              <a:gd name="connsiteX143" fmla="*/ 262897 w 5734864"/>
              <a:gd name="connsiteY143" fmla="*/ 5286259 h 6858000"/>
              <a:gd name="connsiteX144" fmla="*/ 252761 w 5734864"/>
              <a:gd name="connsiteY144" fmla="*/ 5357801 h 6858000"/>
              <a:gd name="connsiteX145" fmla="*/ 242360 w 5734864"/>
              <a:gd name="connsiteY145" fmla="*/ 5460080 h 6858000"/>
              <a:gd name="connsiteX146" fmla="*/ 229880 w 5734864"/>
              <a:gd name="connsiteY146" fmla="*/ 5539714 h 6858000"/>
              <a:gd name="connsiteX147" fmla="*/ 204283 w 5734864"/>
              <a:gd name="connsiteY147" fmla="*/ 5639080 h 6858000"/>
              <a:gd name="connsiteX148" fmla="*/ 198948 w 5734864"/>
              <a:gd name="connsiteY148" fmla="*/ 5710958 h 6858000"/>
              <a:gd name="connsiteX149" fmla="*/ 192367 w 5734864"/>
              <a:gd name="connsiteY149" fmla="*/ 5719859 h 6858000"/>
              <a:gd name="connsiteX150" fmla="*/ 188035 w 5734864"/>
              <a:gd name="connsiteY150" fmla="*/ 5729935 h 6858000"/>
              <a:gd name="connsiteX151" fmla="*/ 188428 w 5734864"/>
              <a:gd name="connsiteY151" fmla="*/ 5731182 h 6858000"/>
              <a:gd name="connsiteX152" fmla="*/ 181635 w 5734864"/>
              <a:gd name="connsiteY152" fmla="*/ 5753538 h 6858000"/>
              <a:gd name="connsiteX153" fmla="*/ 169744 w 5734864"/>
              <a:gd name="connsiteY153" fmla="*/ 5796307 h 6858000"/>
              <a:gd name="connsiteX154" fmla="*/ 170351 w 5734864"/>
              <a:gd name="connsiteY154" fmla="*/ 5796644 h 6858000"/>
              <a:gd name="connsiteX155" fmla="*/ 171559 w 5734864"/>
              <a:gd name="connsiteY155" fmla="*/ 5803435 h 6858000"/>
              <a:gd name="connsiteX156" fmla="*/ 172284 w 5734864"/>
              <a:gd name="connsiteY156" fmla="*/ 5816391 h 6858000"/>
              <a:gd name="connsiteX157" fmla="*/ 182542 w 5734864"/>
              <a:gd name="connsiteY157" fmla="*/ 5846382 h 6858000"/>
              <a:gd name="connsiteX158" fmla="*/ 175877 w 5734864"/>
              <a:gd name="connsiteY158" fmla="*/ 5871336 h 6858000"/>
              <a:gd name="connsiteX159" fmla="*/ 174910 w 5734864"/>
              <a:gd name="connsiteY159" fmla="*/ 5876376 h 6858000"/>
              <a:gd name="connsiteX160" fmla="*/ 175047 w 5734864"/>
              <a:gd name="connsiteY160" fmla="*/ 5876483 h 6858000"/>
              <a:gd name="connsiteX161" fmla="*/ 174335 w 5734864"/>
              <a:gd name="connsiteY161" fmla="*/ 5881814 h 6858000"/>
              <a:gd name="connsiteX162" fmla="*/ 171273 w 5734864"/>
              <a:gd name="connsiteY162" fmla="*/ 5895339 h 6858000"/>
              <a:gd name="connsiteX163" fmla="*/ 171658 w 5734864"/>
              <a:gd name="connsiteY163" fmla="*/ 5898749 h 6858000"/>
              <a:gd name="connsiteX164" fmla="*/ 174658 w 5734864"/>
              <a:gd name="connsiteY164" fmla="*/ 5919558 h 6858000"/>
              <a:gd name="connsiteX165" fmla="*/ 169099 w 5734864"/>
              <a:gd name="connsiteY165" fmla="*/ 5984417 h 6858000"/>
              <a:gd name="connsiteX166" fmla="*/ 162007 w 5734864"/>
              <a:gd name="connsiteY166" fmla="*/ 6049043 h 6858000"/>
              <a:gd name="connsiteX167" fmla="*/ 156875 w 5734864"/>
              <a:gd name="connsiteY167" fmla="*/ 6114000 h 6858000"/>
              <a:gd name="connsiteX168" fmla="*/ 165441 w 5734864"/>
              <a:gd name="connsiteY168" fmla="*/ 6146938 h 6858000"/>
              <a:gd name="connsiteX169" fmla="*/ 165177 w 5734864"/>
              <a:gd name="connsiteY169" fmla="*/ 6150658 h 6858000"/>
              <a:gd name="connsiteX170" fmla="*/ 161772 w 5734864"/>
              <a:gd name="connsiteY170" fmla="*/ 6160011 h 6858000"/>
              <a:gd name="connsiteX171" fmla="*/ 160051 w 5734864"/>
              <a:gd name="connsiteY171" fmla="*/ 6163393 h 6858000"/>
              <a:gd name="connsiteX172" fmla="*/ 158473 w 5734864"/>
              <a:gd name="connsiteY172" fmla="*/ 6168628 h 6858000"/>
              <a:gd name="connsiteX173" fmla="*/ 158573 w 5734864"/>
              <a:gd name="connsiteY173" fmla="*/ 6168799 h 6858000"/>
              <a:gd name="connsiteX174" fmla="*/ 146463 w 5734864"/>
              <a:gd name="connsiteY174" fmla="*/ 6196671 h 6858000"/>
              <a:gd name="connsiteX175" fmla="*/ 150209 w 5734864"/>
              <a:gd name="connsiteY175" fmla="*/ 6232365 h 6858000"/>
              <a:gd name="connsiteX176" fmla="*/ 148544 w 5734864"/>
              <a:gd name="connsiteY176" fmla="*/ 6246162 h 6858000"/>
              <a:gd name="connsiteX177" fmla="*/ 148403 w 5734864"/>
              <a:gd name="connsiteY177" fmla="*/ 6253754 h 6858000"/>
              <a:gd name="connsiteX178" fmla="*/ 138880 w 5734864"/>
              <a:gd name="connsiteY178" fmla="*/ 6276449 h 6858000"/>
              <a:gd name="connsiteX179" fmla="*/ 138683 w 5734864"/>
              <a:gd name="connsiteY179" fmla="*/ 6279721 h 6858000"/>
              <a:gd name="connsiteX180" fmla="*/ 130721 w 5734864"/>
              <a:gd name="connsiteY180" fmla="*/ 6293675 h 6858000"/>
              <a:gd name="connsiteX181" fmla="*/ 120717 w 5734864"/>
              <a:gd name="connsiteY181" fmla="*/ 6313967 h 6858000"/>
              <a:gd name="connsiteX182" fmla="*/ 120841 w 5734864"/>
              <a:gd name="connsiteY182" fmla="*/ 6315437 h 6858000"/>
              <a:gd name="connsiteX183" fmla="*/ 115208 w 5734864"/>
              <a:gd name="connsiteY183" fmla="*/ 6324024 h 6858000"/>
              <a:gd name="connsiteX184" fmla="*/ 101217 w 5734864"/>
              <a:gd name="connsiteY184" fmla="*/ 6365923 h 6858000"/>
              <a:gd name="connsiteX185" fmla="*/ 74946 w 5734864"/>
              <a:gd name="connsiteY185" fmla="*/ 6556817 h 6858000"/>
              <a:gd name="connsiteX186" fmla="*/ 16001 w 5734864"/>
              <a:gd name="connsiteY186" fmla="*/ 6808678 h 6858000"/>
              <a:gd name="connsiteX187" fmla="*/ 0 w 5734864"/>
              <a:gd name="connsiteY187" fmla="*/ 6858000 h 6858000"/>
              <a:gd name="connsiteX188" fmla="*/ 5734864 w 5734864"/>
              <a:gd name="connsiteY188" fmla="*/ 685800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4660 w 5734864"/>
              <a:gd name="connsiteY33" fmla="*/ 1982709 h 6858000"/>
              <a:gd name="connsiteX34" fmla="*/ 710759 w 5734864"/>
              <a:gd name="connsiteY34" fmla="*/ 2013010 h 6858000"/>
              <a:gd name="connsiteX35" fmla="*/ 697927 w 5734864"/>
              <a:gd name="connsiteY35" fmla="*/ 2069833 h 6858000"/>
              <a:gd name="connsiteX36" fmla="*/ 693594 w 5734864"/>
              <a:gd name="connsiteY36" fmla="*/ 2103731 h 6858000"/>
              <a:gd name="connsiteX37" fmla="*/ 691109 w 5734864"/>
              <a:gd name="connsiteY37" fmla="*/ 2124027 h 6858000"/>
              <a:gd name="connsiteX38" fmla="*/ 676593 w 5734864"/>
              <a:gd name="connsiteY38" fmla="*/ 2176182 h 6858000"/>
              <a:gd name="connsiteX39" fmla="*/ 633227 w 5734864"/>
              <a:gd name="connsiteY39" fmla="*/ 2258036 h 6858000"/>
              <a:gd name="connsiteX40" fmla="*/ 625564 w 5734864"/>
              <a:gd name="connsiteY40" fmla="*/ 2284567 h 6858000"/>
              <a:gd name="connsiteX41" fmla="*/ 627074 w 5734864"/>
              <a:gd name="connsiteY41" fmla="*/ 2289605 h 6858000"/>
              <a:gd name="connsiteX42" fmla="*/ 614574 w 5734864"/>
              <a:gd name="connsiteY42" fmla="*/ 2308717 h 6858000"/>
              <a:gd name="connsiteX43" fmla="*/ 606890 w 5734864"/>
              <a:gd name="connsiteY43" fmla="*/ 2320662 h 6858000"/>
              <a:gd name="connsiteX44" fmla="*/ 605558 w 5734864"/>
              <a:gd name="connsiteY44" fmla="*/ 2327897 h 6858000"/>
              <a:gd name="connsiteX45" fmla="*/ 602202 w 5734864"/>
              <a:gd name="connsiteY45" fmla="*/ 2357749 h 6858000"/>
              <a:gd name="connsiteX46" fmla="*/ 600213 w 5734864"/>
              <a:gd name="connsiteY46" fmla="*/ 2364905 h 6858000"/>
              <a:gd name="connsiteX47" fmla="*/ 597160 w 5734864"/>
              <a:gd name="connsiteY47" fmla="*/ 2388351 h 6858000"/>
              <a:gd name="connsiteX48" fmla="*/ 597982 w 5734864"/>
              <a:gd name="connsiteY48" fmla="*/ 2402296 h 6858000"/>
              <a:gd name="connsiteX49" fmla="*/ 593150 w 5734864"/>
              <a:gd name="connsiteY49" fmla="*/ 2420015 h 6858000"/>
              <a:gd name="connsiteX50" fmla="*/ 592833 w 5734864"/>
              <a:gd name="connsiteY50" fmla="*/ 2422749 h 6858000"/>
              <a:gd name="connsiteX51" fmla="*/ 594479 w 5734864"/>
              <a:gd name="connsiteY51" fmla="*/ 2426002 h 6858000"/>
              <a:gd name="connsiteX52" fmla="*/ 591963 w 5734864"/>
              <a:gd name="connsiteY52" fmla="*/ 2431950 h 6858000"/>
              <a:gd name="connsiteX53" fmla="*/ 591544 w 5734864"/>
              <a:gd name="connsiteY53" fmla="*/ 2433897 h 6858000"/>
              <a:gd name="connsiteX54" fmla="*/ 589519 w 5734864"/>
              <a:gd name="connsiteY54" fmla="*/ 2451398 h 6858000"/>
              <a:gd name="connsiteX55" fmla="*/ 590037 w 5734864"/>
              <a:gd name="connsiteY55" fmla="*/ 2455536 h 6858000"/>
              <a:gd name="connsiteX56" fmla="*/ 588179 w 5734864"/>
              <a:gd name="connsiteY56" fmla="*/ 2462981 h 6858000"/>
              <a:gd name="connsiteX57" fmla="*/ 583434 w 5734864"/>
              <a:gd name="connsiteY57" fmla="*/ 2503991 h 6858000"/>
              <a:gd name="connsiteX58" fmla="*/ 567942 w 5734864"/>
              <a:gd name="connsiteY58" fmla="*/ 2652936 h 6858000"/>
              <a:gd name="connsiteX59" fmla="*/ 573869 w 5734864"/>
              <a:gd name="connsiteY59" fmla="*/ 2670188 h 6858000"/>
              <a:gd name="connsiteX60" fmla="*/ 575243 w 5734864"/>
              <a:gd name="connsiteY60" fmla="*/ 2688114 h 6858000"/>
              <a:gd name="connsiteX61" fmla="*/ 573824 w 5734864"/>
              <a:gd name="connsiteY61" fmla="*/ 2689856 h 6858000"/>
              <a:gd name="connsiteX62" fmla="*/ 570699 w 5734864"/>
              <a:gd name="connsiteY62" fmla="*/ 2709353 h 6858000"/>
              <a:gd name="connsiteX63" fmla="*/ 573192 w 5734864"/>
              <a:gd name="connsiteY63" fmla="*/ 2714527 h 6858000"/>
              <a:gd name="connsiteX64" fmla="*/ 572044 w 5734864"/>
              <a:gd name="connsiteY64" fmla="*/ 2728187 h 6858000"/>
              <a:gd name="connsiteX65" fmla="*/ 572465 w 5734864"/>
              <a:gd name="connsiteY65" fmla="*/ 2755863 h 6858000"/>
              <a:gd name="connsiteX66" fmla="*/ 570028 w 5734864"/>
              <a:gd name="connsiteY66" fmla="*/ 2760324 h 6858000"/>
              <a:gd name="connsiteX67" fmla="*/ 566748 w 5734864"/>
              <a:gd name="connsiteY67" fmla="*/ 2800948 h 6858000"/>
              <a:gd name="connsiteX68" fmla="*/ 565509 w 5734864"/>
              <a:gd name="connsiteY68" fmla="*/ 2801167 h 6858000"/>
              <a:gd name="connsiteX69" fmla="*/ 559367 w 5734864"/>
              <a:gd name="connsiteY69" fmla="*/ 2811129 h 6858000"/>
              <a:gd name="connsiteX70" fmla="*/ 550354 w 5734864"/>
              <a:gd name="connsiteY70" fmla="*/ 2830949 h 6858000"/>
              <a:gd name="connsiteX71" fmla="*/ 514795 w 5734864"/>
              <a:gd name="connsiteY71" fmla="*/ 2872433 h 6858000"/>
              <a:gd name="connsiteX72" fmla="*/ 509875 w 5734864"/>
              <a:gd name="connsiteY72" fmla="*/ 2923099 h 6858000"/>
              <a:gd name="connsiteX73" fmla="*/ 509577 w 5734864"/>
              <a:gd name="connsiteY73" fmla="*/ 2923197 h 6858000"/>
              <a:gd name="connsiteX74" fmla="*/ 507597 w 5734864"/>
              <a:gd name="connsiteY74" fmla="*/ 2931868 h 6858000"/>
              <a:gd name="connsiteX75" fmla="*/ 507379 w 5734864"/>
              <a:gd name="connsiteY75" fmla="*/ 2938322 h 6858000"/>
              <a:gd name="connsiteX76" fmla="*/ 504725 w 5734864"/>
              <a:gd name="connsiteY76" fmla="*/ 2954519 h 6858000"/>
              <a:gd name="connsiteX77" fmla="*/ 502018 w 5734864"/>
              <a:gd name="connsiteY77" fmla="*/ 2959643 h 6858000"/>
              <a:gd name="connsiteX78" fmla="*/ 498360 w 5734864"/>
              <a:gd name="connsiteY78" fmla="*/ 2961019 h 6858000"/>
              <a:gd name="connsiteX79" fmla="*/ 498483 w 5734864"/>
              <a:gd name="connsiteY79" fmla="*/ 2962590 h 6858000"/>
              <a:gd name="connsiteX80" fmla="*/ 484403 w 5734864"/>
              <a:gd name="connsiteY80" fmla="*/ 2990538 h 6858000"/>
              <a:gd name="connsiteX81" fmla="*/ 463075 w 5734864"/>
              <a:gd name="connsiteY81" fmla="*/ 3055956 h 6858000"/>
              <a:gd name="connsiteX82" fmla="*/ 455013 w 5734864"/>
              <a:gd name="connsiteY82" fmla="*/ 3094482 h 6858000"/>
              <a:gd name="connsiteX83" fmla="*/ 428391 w 5734864"/>
              <a:gd name="connsiteY83" fmla="*/ 3198850 h 6858000"/>
              <a:gd name="connsiteX84" fmla="*/ 401440 w 5734864"/>
              <a:gd name="connsiteY84" fmla="*/ 3307560 h 6858000"/>
              <a:gd name="connsiteX85" fmla="*/ 386076 w 5734864"/>
              <a:gd name="connsiteY85" fmla="*/ 3373943 h 6858000"/>
              <a:gd name="connsiteX86" fmla="*/ 374726 w 5734864"/>
              <a:gd name="connsiteY86" fmla="*/ 3381364 h 6858000"/>
              <a:gd name="connsiteX87" fmla="*/ 369145 w 5734864"/>
              <a:gd name="connsiteY87" fmla="*/ 3383729 h 6858000"/>
              <a:gd name="connsiteX88" fmla="*/ 364294 w 5734864"/>
              <a:gd name="connsiteY88" fmla="*/ 3414159 h 6858000"/>
              <a:gd name="connsiteX89" fmla="*/ 366450 w 5734864"/>
              <a:gd name="connsiteY89" fmla="*/ 3436925 h 6858000"/>
              <a:gd name="connsiteX90" fmla="*/ 351743 w 5734864"/>
              <a:gd name="connsiteY90" fmla="*/ 3521619 h 6858000"/>
              <a:gd name="connsiteX91" fmla="*/ 345784 w 5734864"/>
              <a:gd name="connsiteY91" fmla="*/ 3603757 h 6858000"/>
              <a:gd name="connsiteX92" fmla="*/ 344198 w 5734864"/>
              <a:gd name="connsiteY92" fmla="*/ 3652424 h 6858000"/>
              <a:gd name="connsiteX93" fmla="*/ 352450 w 5734864"/>
              <a:gd name="connsiteY93" fmla="*/ 3665222 h 6858000"/>
              <a:gd name="connsiteX94" fmla="*/ 342621 w 5734864"/>
              <a:gd name="connsiteY94" fmla="*/ 3700804 h 6858000"/>
              <a:gd name="connsiteX95" fmla="*/ 341514 w 5734864"/>
              <a:gd name="connsiteY95" fmla="*/ 3734774 h 6858000"/>
              <a:gd name="connsiteX96" fmla="*/ 340607 w 5734864"/>
              <a:gd name="connsiteY96" fmla="*/ 3785153 h 6858000"/>
              <a:gd name="connsiteX97" fmla="*/ 340707 w 5734864"/>
              <a:gd name="connsiteY97" fmla="*/ 3788177 h 6858000"/>
              <a:gd name="connsiteX98" fmla="*/ 340361 w 5734864"/>
              <a:gd name="connsiteY98" fmla="*/ 3798803 h 6858000"/>
              <a:gd name="connsiteX99" fmla="*/ 339642 w 5734864"/>
              <a:gd name="connsiteY99" fmla="*/ 3838750 h 6858000"/>
              <a:gd name="connsiteX100" fmla="*/ 360295 w 5734864"/>
              <a:gd name="connsiteY100" fmla="*/ 4015196 h 6858000"/>
              <a:gd name="connsiteX101" fmla="*/ 339043 w 5734864"/>
              <a:gd name="connsiteY101" fmla="*/ 4052778 h 6858000"/>
              <a:gd name="connsiteX102" fmla="*/ 339343 w 5734864"/>
              <a:gd name="connsiteY102" fmla="*/ 4096257 h 6858000"/>
              <a:gd name="connsiteX103" fmla="*/ 340786 w 5734864"/>
              <a:gd name="connsiteY103" fmla="*/ 4321136 h 6858000"/>
              <a:gd name="connsiteX104" fmla="*/ 343158 w 5734864"/>
              <a:gd name="connsiteY104" fmla="*/ 4429174 h 6858000"/>
              <a:gd name="connsiteX105" fmla="*/ 334599 w 5734864"/>
              <a:gd name="connsiteY105" fmla="*/ 4449938 h 6858000"/>
              <a:gd name="connsiteX106" fmla="*/ 332890 w 5734864"/>
              <a:gd name="connsiteY106" fmla="*/ 4453515 h 6858000"/>
              <a:gd name="connsiteX107" fmla="*/ 331105 w 5734864"/>
              <a:gd name="connsiteY107" fmla="*/ 4467941 h 6858000"/>
              <a:gd name="connsiteX108" fmla="*/ 324289 w 5734864"/>
              <a:gd name="connsiteY108" fmla="*/ 4471861 h 6858000"/>
              <a:gd name="connsiteX109" fmla="*/ 317079 w 5734864"/>
              <a:gd name="connsiteY109" fmla="*/ 4493468 h 6858000"/>
              <a:gd name="connsiteX110" fmla="*/ 315557 w 5734864"/>
              <a:gd name="connsiteY110" fmla="*/ 4520067 h 6858000"/>
              <a:gd name="connsiteX111" fmla="*/ 315240 w 5734864"/>
              <a:gd name="connsiteY111" fmla="*/ 4536872 h 6858000"/>
              <a:gd name="connsiteX112" fmla="*/ 316200 w 5734864"/>
              <a:gd name="connsiteY112" fmla="*/ 4538297 h 6858000"/>
              <a:gd name="connsiteX113" fmla="*/ 317507 w 5734864"/>
              <a:gd name="connsiteY113" fmla="*/ 4547582 h 6858000"/>
              <a:gd name="connsiteX114" fmla="*/ 323078 w 5734864"/>
              <a:gd name="connsiteY114" fmla="*/ 4592102 h 6858000"/>
              <a:gd name="connsiteX115" fmla="*/ 328722 w 5734864"/>
              <a:gd name="connsiteY115" fmla="*/ 4667914 h 6858000"/>
              <a:gd name="connsiteX116" fmla="*/ 335597 w 5734864"/>
              <a:gd name="connsiteY116" fmla="*/ 4695035 h 6858000"/>
              <a:gd name="connsiteX117" fmla="*/ 339485 w 5734864"/>
              <a:gd name="connsiteY117" fmla="*/ 4695979 h 6858000"/>
              <a:gd name="connsiteX118" fmla="*/ 341089 w 5734864"/>
              <a:gd name="connsiteY118" fmla="*/ 4704268 h 6858000"/>
              <a:gd name="connsiteX119" fmla="*/ 342177 w 5734864"/>
              <a:gd name="connsiteY119" fmla="*/ 4706060 h 6858000"/>
              <a:gd name="connsiteX120" fmla="*/ 347751 w 5734864"/>
              <a:gd name="connsiteY120" fmla="*/ 4716754 h 6858000"/>
              <a:gd name="connsiteX121" fmla="*/ 344125 w 5734864"/>
              <a:gd name="connsiteY121" fmla="*/ 4764669 h 6858000"/>
              <a:gd name="connsiteX122" fmla="*/ 340188 w 5734864"/>
              <a:gd name="connsiteY122" fmla="*/ 4779386 h 6858000"/>
              <a:gd name="connsiteX123" fmla="*/ 335146 w 5734864"/>
              <a:gd name="connsiteY123" fmla="*/ 4787491 h 6858000"/>
              <a:gd name="connsiteX124" fmla="*/ 319124 w 5734864"/>
              <a:gd name="connsiteY124" fmla="*/ 4843514 h 6858000"/>
              <a:gd name="connsiteX125" fmla="*/ 305956 w 5734864"/>
              <a:gd name="connsiteY125" fmla="*/ 4881505 h 6858000"/>
              <a:gd name="connsiteX126" fmla="*/ 301062 w 5734864"/>
              <a:gd name="connsiteY126" fmla="*/ 4889332 h 6858000"/>
              <a:gd name="connsiteX127" fmla="*/ 302141 w 5734864"/>
              <a:gd name="connsiteY127" fmla="*/ 4899400 h 6858000"/>
              <a:gd name="connsiteX128" fmla="*/ 304424 w 5734864"/>
              <a:gd name="connsiteY128" fmla="*/ 4902664 h 6858000"/>
              <a:gd name="connsiteX129" fmla="*/ 293123 w 5734864"/>
              <a:gd name="connsiteY129" fmla="*/ 4932769 h 6858000"/>
              <a:gd name="connsiteX130" fmla="*/ 292275 w 5734864"/>
              <a:gd name="connsiteY130" fmla="*/ 4936482 h 6858000"/>
              <a:gd name="connsiteX131" fmla="*/ 288304 w 5734864"/>
              <a:gd name="connsiteY131" fmla="*/ 4962325 h 6858000"/>
              <a:gd name="connsiteX132" fmla="*/ 287420 w 5734864"/>
              <a:gd name="connsiteY132" fmla="*/ 5042193 h 6858000"/>
              <a:gd name="connsiteX133" fmla="*/ 287020 w 5734864"/>
              <a:gd name="connsiteY133" fmla="*/ 5065655 h 6858000"/>
              <a:gd name="connsiteX134" fmla="*/ 288488 w 5734864"/>
              <a:gd name="connsiteY134" fmla="*/ 5082216 h 6858000"/>
              <a:gd name="connsiteX135" fmla="*/ 282763 w 5734864"/>
              <a:gd name="connsiteY135" fmla="*/ 5127114 h 6858000"/>
              <a:gd name="connsiteX136" fmla="*/ 269316 w 5734864"/>
              <a:gd name="connsiteY136" fmla="*/ 5202682 h 6858000"/>
              <a:gd name="connsiteX137" fmla="*/ 269174 w 5734864"/>
              <a:gd name="connsiteY137" fmla="*/ 5230835 h 6858000"/>
              <a:gd name="connsiteX138" fmla="*/ 272679 w 5734864"/>
              <a:gd name="connsiteY138" fmla="*/ 5232660 h 6858000"/>
              <a:gd name="connsiteX139" fmla="*/ 272160 w 5734864"/>
              <a:gd name="connsiteY139" fmla="*/ 5241150 h 6858000"/>
              <a:gd name="connsiteX140" fmla="*/ 272760 w 5734864"/>
              <a:gd name="connsiteY140" fmla="*/ 5243156 h 6858000"/>
              <a:gd name="connsiteX141" fmla="*/ 275462 w 5734864"/>
              <a:gd name="connsiteY141" fmla="*/ 5254919 h 6858000"/>
              <a:gd name="connsiteX142" fmla="*/ 262897 w 5734864"/>
              <a:gd name="connsiteY142" fmla="*/ 5286259 h 6858000"/>
              <a:gd name="connsiteX143" fmla="*/ 252761 w 5734864"/>
              <a:gd name="connsiteY143" fmla="*/ 5357801 h 6858000"/>
              <a:gd name="connsiteX144" fmla="*/ 242360 w 5734864"/>
              <a:gd name="connsiteY144" fmla="*/ 5460080 h 6858000"/>
              <a:gd name="connsiteX145" fmla="*/ 229880 w 5734864"/>
              <a:gd name="connsiteY145" fmla="*/ 5539714 h 6858000"/>
              <a:gd name="connsiteX146" fmla="*/ 204283 w 5734864"/>
              <a:gd name="connsiteY146" fmla="*/ 5639080 h 6858000"/>
              <a:gd name="connsiteX147" fmla="*/ 198948 w 5734864"/>
              <a:gd name="connsiteY147" fmla="*/ 5710958 h 6858000"/>
              <a:gd name="connsiteX148" fmla="*/ 192367 w 5734864"/>
              <a:gd name="connsiteY148" fmla="*/ 5719859 h 6858000"/>
              <a:gd name="connsiteX149" fmla="*/ 188035 w 5734864"/>
              <a:gd name="connsiteY149" fmla="*/ 5729935 h 6858000"/>
              <a:gd name="connsiteX150" fmla="*/ 188428 w 5734864"/>
              <a:gd name="connsiteY150" fmla="*/ 5731182 h 6858000"/>
              <a:gd name="connsiteX151" fmla="*/ 181635 w 5734864"/>
              <a:gd name="connsiteY151" fmla="*/ 5753538 h 6858000"/>
              <a:gd name="connsiteX152" fmla="*/ 169744 w 5734864"/>
              <a:gd name="connsiteY152" fmla="*/ 5796307 h 6858000"/>
              <a:gd name="connsiteX153" fmla="*/ 170351 w 5734864"/>
              <a:gd name="connsiteY153" fmla="*/ 5796644 h 6858000"/>
              <a:gd name="connsiteX154" fmla="*/ 171559 w 5734864"/>
              <a:gd name="connsiteY154" fmla="*/ 5803435 h 6858000"/>
              <a:gd name="connsiteX155" fmla="*/ 172284 w 5734864"/>
              <a:gd name="connsiteY155" fmla="*/ 5816391 h 6858000"/>
              <a:gd name="connsiteX156" fmla="*/ 182542 w 5734864"/>
              <a:gd name="connsiteY156" fmla="*/ 5846382 h 6858000"/>
              <a:gd name="connsiteX157" fmla="*/ 175877 w 5734864"/>
              <a:gd name="connsiteY157" fmla="*/ 5871336 h 6858000"/>
              <a:gd name="connsiteX158" fmla="*/ 174910 w 5734864"/>
              <a:gd name="connsiteY158" fmla="*/ 5876376 h 6858000"/>
              <a:gd name="connsiteX159" fmla="*/ 175047 w 5734864"/>
              <a:gd name="connsiteY159" fmla="*/ 5876483 h 6858000"/>
              <a:gd name="connsiteX160" fmla="*/ 174335 w 5734864"/>
              <a:gd name="connsiteY160" fmla="*/ 5881814 h 6858000"/>
              <a:gd name="connsiteX161" fmla="*/ 171273 w 5734864"/>
              <a:gd name="connsiteY161" fmla="*/ 5895339 h 6858000"/>
              <a:gd name="connsiteX162" fmla="*/ 171658 w 5734864"/>
              <a:gd name="connsiteY162" fmla="*/ 5898749 h 6858000"/>
              <a:gd name="connsiteX163" fmla="*/ 174658 w 5734864"/>
              <a:gd name="connsiteY163" fmla="*/ 5919558 h 6858000"/>
              <a:gd name="connsiteX164" fmla="*/ 169099 w 5734864"/>
              <a:gd name="connsiteY164" fmla="*/ 5984417 h 6858000"/>
              <a:gd name="connsiteX165" fmla="*/ 162007 w 5734864"/>
              <a:gd name="connsiteY165" fmla="*/ 6049043 h 6858000"/>
              <a:gd name="connsiteX166" fmla="*/ 156875 w 5734864"/>
              <a:gd name="connsiteY166" fmla="*/ 6114000 h 6858000"/>
              <a:gd name="connsiteX167" fmla="*/ 165441 w 5734864"/>
              <a:gd name="connsiteY167" fmla="*/ 6146938 h 6858000"/>
              <a:gd name="connsiteX168" fmla="*/ 165177 w 5734864"/>
              <a:gd name="connsiteY168" fmla="*/ 6150658 h 6858000"/>
              <a:gd name="connsiteX169" fmla="*/ 161772 w 5734864"/>
              <a:gd name="connsiteY169" fmla="*/ 6160011 h 6858000"/>
              <a:gd name="connsiteX170" fmla="*/ 160051 w 5734864"/>
              <a:gd name="connsiteY170" fmla="*/ 6163393 h 6858000"/>
              <a:gd name="connsiteX171" fmla="*/ 158473 w 5734864"/>
              <a:gd name="connsiteY171" fmla="*/ 6168628 h 6858000"/>
              <a:gd name="connsiteX172" fmla="*/ 158573 w 5734864"/>
              <a:gd name="connsiteY172" fmla="*/ 6168799 h 6858000"/>
              <a:gd name="connsiteX173" fmla="*/ 146463 w 5734864"/>
              <a:gd name="connsiteY173" fmla="*/ 6196671 h 6858000"/>
              <a:gd name="connsiteX174" fmla="*/ 150209 w 5734864"/>
              <a:gd name="connsiteY174" fmla="*/ 6232365 h 6858000"/>
              <a:gd name="connsiteX175" fmla="*/ 148544 w 5734864"/>
              <a:gd name="connsiteY175" fmla="*/ 6246162 h 6858000"/>
              <a:gd name="connsiteX176" fmla="*/ 148403 w 5734864"/>
              <a:gd name="connsiteY176" fmla="*/ 6253754 h 6858000"/>
              <a:gd name="connsiteX177" fmla="*/ 138880 w 5734864"/>
              <a:gd name="connsiteY177" fmla="*/ 6276449 h 6858000"/>
              <a:gd name="connsiteX178" fmla="*/ 138683 w 5734864"/>
              <a:gd name="connsiteY178" fmla="*/ 6279721 h 6858000"/>
              <a:gd name="connsiteX179" fmla="*/ 130721 w 5734864"/>
              <a:gd name="connsiteY179" fmla="*/ 6293675 h 6858000"/>
              <a:gd name="connsiteX180" fmla="*/ 120717 w 5734864"/>
              <a:gd name="connsiteY180" fmla="*/ 6313967 h 6858000"/>
              <a:gd name="connsiteX181" fmla="*/ 120841 w 5734864"/>
              <a:gd name="connsiteY181" fmla="*/ 6315437 h 6858000"/>
              <a:gd name="connsiteX182" fmla="*/ 115208 w 5734864"/>
              <a:gd name="connsiteY182" fmla="*/ 6324024 h 6858000"/>
              <a:gd name="connsiteX183" fmla="*/ 101217 w 5734864"/>
              <a:gd name="connsiteY183" fmla="*/ 6365923 h 6858000"/>
              <a:gd name="connsiteX184" fmla="*/ 74946 w 5734864"/>
              <a:gd name="connsiteY184" fmla="*/ 6556817 h 6858000"/>
              <a:gd name="connsiteX185" fmla="*/ 16001 w 5734864"/>
              <a:gd name="connsiteY185" fmla="*/ 6808678 h 6858000"/>
              <a:gd name="connsiteX186" fmla="*/ 0 w 5734864"/>
              <a:gd name="connsiteY186" fmla="*/ 6858000 h 6858000"/>
              <a:gd name="connsiteX187" fmla="*/ 5734864 w 5734864"/>
              <a:gd name="connsiteY187" fmla="*/ 6858000 h 6858000"/>
              <a:gd name="connsiteX188" fmla="*/ 5734864 w 5734864"/>
              <a:gd name="connsiteY188" fmla="*/ 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7865 w 5734864"/>
              <a:gd name="connsiteY13" fmla="*/ 1070795 h 6858000"/>
              <a:gd name="connsiteX14" fmla="*/ 862786 w 5734864"/>
              <a:gd name="connsiteY14" fmla="*/ 1238994 h 6858000"/>
              <a:gd name="connsiteX15" fmla="*/ 859345 w 5734864"/>
              <a:gd name="connsiteY15" fmla="*/ 1380427 h 6858000"/>
              <a:gd name="connsiteX16" fmla="*/ 855172 w 5734864"/>
              <a:gd name="connsiteY16" fmla="*/ 1435262 h 6858000"/>
              <a:gd name="connsiteX17" fmla="*/ 860494 w 5734864"/>
              <a:gd name="connsiteY17" fmla="*/ 1453861 h 6858000"/>
              <a:gd name="connsiteX18" fmla="*/ 853731 w 5734864"/>
              <a:gd name="connsiteY18" fmla="*/ 1467047 h 6858000"/>
              <a:gd name="connsiteX19" fmla="*/ 845847 w 5734864"/>
              <a:gd name="connsiteY19" fmla="*/ 1502307 h 6858000"/>
              <a:gd name="connsiteX20" fmla="*/ 817613 w 5734864"/>
              <a:gd name="connsiteY20" fmla="*/ 1565166 h 6858000"/>
              <a:gd name="connsiteX21" fmla="*/ 804223 w 5734864"/>
              <a:gd name="connsiteY21" fmla="*/ 1601941 h 6858000"/>
              <a:gd name="connsiteX22" fmla="*/ 791773 w 5734864"/>
              <a:gd name="connsiteY22" fmla="*/ 1627005 h 6858000"/>
              <a:gd name="connsiteX23" fmla="*/ 774645 w 5734864"/>
              <a:gd name="connsiteY23" fmla="*/ 1699922 h 6858000"/>
              <a:gd name="connsiteX24" fmla="*/ 752343 w 5734864"/>
              <a:gd name="connsiteY24" fmla="*/ 1824604 h 6858000"/>
              <a:gd name="connsiteX25" fmla="*/ 746254 w 5734864"/>
              <a:gd name="connsiteY25" fmla="*/ 1850222 h 6858000"/>
              <a:gd name="connsiteX26" fmla="*/ 728600 w 5734864"/>
              <a:gd name="connsiteY26" fmla="*/ 1869603 h 6858000"/>
              <a:gd name="connsiteX27" fmla="*/ 724396 w 5734864"/>
              <a:gd name="connsiteY27" fmla="*/ 1883104 h 6858000"/>
              <a:gd name="connsiteX28" fmla="*/ 722165 w 5734864"/>
              <a:gd name="connsiteY28" fmla="*/ 1885924 h 6858000"/>
              <a:gd name="connsiteX29" fmla="*/ 721338 w 5734864"/>
              <a:gd name="connsiteY29" fmla="*/ 1887123 h 6858000"/>
              <a:gd name="connsiteX30" fmla="*/ 714840 w 5734864"/>
              <a:gd name="connsiteY30" fmla="*/ 1902274 h 6858000"/>
              <a:gd name="connsiteX31" fmla="*/ 722847 w 5734864"/>
              <a:gd name="connsiteY31" fmla="*/ 1929891 h 6858000"/>
              <a:gd name="connsiteX32" fmla="*/ 714660 w 5734864"/>
              <a:gd name="connsiteY32" fmla="*/ 1982709 h 6858000"/>
              <a:gd name="connsiteX33" fmla="*/ 710759 w 5734864"/>
              <a:gd name="connsiteY33" fmla="*/ 2013010 h 6858000"/>
              <a:gd name="connsiteX34" fmla="*/ 697927 w 5734864"/>
              <a:gd name="connsiteY34" fmla="*/ 2069833 h 6858000"/>
              <a:gd name="connsiteX35" fmla="*/ 693594 w 5734864"/>
              <a:gd name="connsiteY35" fmla="*/ 2103731 h 6858000"/>
              <a:gd name="connsiteX36" fmla="*/ 691109 w 5734864"/>
              <a:gd name="connsiteY36" fmla="*/ 2124027 h 6858000"/>
              <a:gd name="connsiteX37" fmla="*/ 676593 w 5734864"/>
              <a:gd name="connsiteY37" fmla="*/ 2176182 h 6858000"/>
              <a:gd name="connsiteX38" fmla="*/ 633227 w 5734864"/>
              <a:gd name="connsiteY38" fmla="*/ 2258036 h 6858000"/>
              <a:gd name="connsiteX39" fmla="*/ 625564 w 5734864"/>
              <a:gd name="connsiteY39" fmla="*/ 2284567 h 6858000"/>
              <a:gd name="connsiteX40" fmla="*/ 627074 w 5734864"/>
              <a:gd name="connsiteY40" fmla="*/ 2289605 h 6858000"/>
              <a:gd name="connsiteX41" fmla="*/ 614574 w 5734864"/>
              <a:gd name="connsiteY41" fmla="*/ 2308717 h 6858000"/>
              <a:gd name="connsiteX42" fmla="*/ 606890 w 5734864"/>
              <a:gd name="connsiteY42" fmla="*/ 2320662 h 6858000"/>
              <a:gd name="connsiteX43" fmla="*/ 605558 w 5734864"/>
              <a:gd name="connsiteY43" fmla="*/ 2327897 h 6858000"/>
              <a:gd name="connsiteX44" fmla="*/ 602202 w 5734864"/>
              <a:gd name="connsiteY44" fmla="*/ 2357749 h 6858000"/>
              <a:gd name="connsiteX45" fmla="*/ 600213 w 5734864"/>
              <a:gd name="connsiteY45" fmla="*/ 2364905 h 6858000"/>
              <a:gd name="connsiteX46" fmla="*/ 597160 w 5734864"/>
              <a:gd name="connsiteY46" fmla="*/ 2388351 h 6858000"/>
              <a:gd name="connsiteX47" fmla="*/ 597982 w 5734864"/>
              <a:gd name="connsiteY47" fmla="*/ 2402296 h 6858000"/>
              <a:gd name="connsiteX48" fmla="*/ 593150 w 5734864"/>
              <a:gd name="connsiteY48" fmla="*/ 2420015 h 6858000"/>
              <a:gd name="connsiteX49" fmla="*/ 592833 w 5734864"/>
              <a:gd name="connsiteY49" fmla="*/ 2422749 h 6858000"/>
              <a:gd name="connsiteX50" fmla="*/ 594479 w 5734864"/>
              <a:gd name="connsiteY50" fmla="*/ 2426002 h 6858000"/>
              <a:gd name="connsiteX51" fmla="*/ 591963 w 5734864"/>
              <a:gd name="connsiteY51" fmla="*/ 2431950 h 6858000"/>
              <a:gd name="connsiteX52" fmla="*/ 591544 w 5734864"/>
              <a:gd name="connsiteY52" fmla="*/ 2433897 h 6858000"/>
              <a:gd name="connsiteX53" fmla="*/ 589519 w 5734864"/>
              <a:gd name="connsiteY53" fmla="*/ 2451398 h 6858000"/>
              <a:gd name="connsiteX54" fmla="*/ 590037 w 5734864"/>
              <a:gd name="connsiteY54" fmla="*/ 2455536 h 6858000"/>
              <a:gd name="connsiteX55" fmla="*/ 588179 w 5734864"/>
              <a:gd name="connsiteY55" fmla="*/ 2462981 h 6858000"/>
              <a:gd name="connsiteX56" fmla="*/ 583434 w 5734864"/>
              <a:gd name="connsiteY56" fmla="*/ 2503991 h 6858000"/>
              <a:gd name="connsiteX57" fmla="*/ 567942 w 5734864"/>
              <a:gd name="connsiteY57" fmla="*/ 2652936 h 6858000"/>
              <a:gd name="connsiteX58" fmla="*/ 573869 w 5734864"/>
              <a:gd name="connsiteY58" fmla="*/ 2670188 h 6858000"/>
              <a:gd name="connsiteX59" fmla="*/ 575243 w 5734864"/>
              <a:gd name="connsiteY59" fmla="*/ 2688114 h 6858000"/>
              <a:gd name="connsiteX60" fmla="*/ 573824 w 5734864"/>
              <a:gd name="connsiteY60" fmla="*/ 2689856 h 6858000"/>
              <a:gd name="connsiteX61" fmla="*/ 570699 w 5734864"/>
              <a:gd name="connsiteY61" fmla="*/ 2709353 h 6858000"/>
              <a:gd name="connsiteX62" fmla="*/ 573192 w 5734864"/>
              <a:gd name="connsiteY62" fmla="*/ 2714527 h 6858000"/>
              <a:gd name="connsiteX63" fmla="*/ 572044 w 5734864"/>
              <a:gd name="connsiteY63" fmla="*/ 2728187 h 6858000"/>
              <a:gd name="connsiteX64" fmla="*/ 572465 w 5734864"/>
              <a:gd name="connsiteY64" fmla="*/ 2755863 h 6858000"/>
              <a:gd name="connsiteX65" fmla="*/ 570028 w 5734864"/>
              <a:gd name="connsiteY65" fmla="*/ 2760324 h 6858000"/>
              <a:gd name="connsiteX66" fmla="*/ 566748 w 5734864"/>
              <a:gd name="connsiteY66" fmla="*/ 2800948 h 6858000"/>
              <a:gd name="connsiteX67" fmla="*/ 565509 w 5734864"/>
              <a:gd name="connsiteY67" fmla="*/ 2801167 h 6858000"/>
              <a:gd name="connsiteX68" fmla="*/ 559367 w 5734864"/>
              <a:gd name="connsiteY68" fmla="*/ 2811129 h 6858000"/>
              <a:gd name="connsiteX69" fmla="*/ 550354 w 5734864"/>
              <a:gd name="connsiteY69" fmla="*/ 2830949 h 6858000"/>
              <a:gd name="connsiteX70" fmla="*/ 514795 w 5734864"/>
              <a:gd name="connsiteY70" fmla="*/ 2872433 h 6858000"/>
              <a:gd name="connsiteX71" fmla="*/ 509875 w 5734864"/>
              <a:gd name="connsiteY71" fmla="*/ 2923099 h 6858000"/>
              <a:gd name="connsiteX72" fmla="*/ 509577 w 5734864"/>
              <a:gd name="connsiteY72" fmla="*/ 2923197 h 6858000"/>
              <a:gd name="connsiteX73" fmla="*/ 507597 w 5734864"/>
              <a:gd name="connsiteY73" fmla="*/ 2931868 h 6858000"/>
              <a:gd name="connsiteX74" fmla="*/ 507379 w 5734864"/>
              <a:gd name="connsiteY74" fmla="*/ 2938322 h 6858000"/>
              <a:gd name="connsiteX75" fmla="*/ 504725 w 5734864"/>
              <a:gd name="connsiteY75" fmla="*/ 2954519 h 6858000"/>
              <a:gd name="connsiteX76" fmla="*/ 502018 w 5734864"/>
              <a:gd name="connsiteY76" fmla="*/ 2959643 h 6858000"/>
              <a:gd name="connsiteX77" fmla="*/ 498360 w 5734864"/>
              <a:gd name="connsiteY77" fmla="*/ 2961019 h 6858000"/>
              <a:gd name="connsiteX78" fmla="*/ 498483 w 5734864"/>
              <a:gd name="connsiteY78" fmla="*/ 2962590 h 6858000"/>
              <a:gd name="connsiteX79" fmla="*/ 484403 w 5734864"/>
              <a:gd name="connsiteY79" fmla="*/ 2990538 h 6858000"/>
              <a:gd name="connsiteX80" fmla="*/ 463075 w 5734864"/>
              <a:gd name="connsiteY80" fmla="*/ 3055956 h 6858000"/>
              <a:gd name="connsiteX81" fmla="*/ 455013 w 5734864"/>
              <a:gd name="connsiteY81" fmla="*/ 3094482 h 6858000"/>
              <a:gd name="connsiteX82" fmla="*/ 428391 w 5734864"/>
              <a:gd name="connsiteY82" fmla="*/ 3198850 h 6858000"/>
              <a:gd name="connsiteX83" fmla="*/ 401440 w 5734864"/>
              <a:gd name="connsiteY83" fmla="*/ 3307560 h 6858000"/>
              <a:gd name="connsiteX84" fmla="*/ 386076 w 5734864"/>
              <a:gd name="connsiteY84" fmla="*/ 3373943 h 6858000"/>
              <a:gd name="connsiteX85" fmla="*/ 374726 w 5734864"/>
              <a:gd name="connsiteY85" fmla="*/ 3381364 h 6858000"/>
              <a:gd name="connsiteX86" fmla="*/ 369145 w 5734864"/>
              <a:gd name="connsiteY86" fmla="*/ 3383729 h 6858000"/>
              <a:gd name="connsiteX87" fmla="*/ 364294 w 5734864"/>
              <a:gd name="connsiteY87" fmla="*/ 3414159 h 6858000"/>
              <a:gd name="connsiteX88" fmla="*/ 366450 w 5734864"/>
              <a:gd name="connsiteY88" fmla="*/ 3436925 h 6858000"/>
              <a:gd name="connsiteX89" fmla="*/ 351743 w 5734864"/>
              <a:gd name="connsiteY89" fmla="*/ 3521619 h 6858000"/>
              <a:gd name="connsiteX90" fmla="*/ 345784 w 5734864"/>
              <a:gd name="connsiteY90" fmla="*/ 3603757 h 6858000"/>
              <a:gd name="connsiteX91" fmla="*/ 344198 w 5734864"/>
              <a:gd name="connsiteY91" fmla="*/ 3652424 h 6858000"/>
              <a:gd name="connsiteX92" fmla="*/ 352450 w 5734864"/>
              <a:gd name="connsiteY92" fmla="*/ 3665222 h 6858000"/>
              <a:gd name="connsiteX93" fmla="*/ 342621 w 5734864"/>
              <a:gd name="connsiteY93" fmla="*/ 3700804 h 6858000"/>
              <a:gd name="connsiteX94" fmla="*/ 341514 w 5734864"/>
              <a:gd name="connsiteY94" fmla="*/ 3734774 h 6858000"/>
              <a:gd name="connsiteX95" fmla="*/ 340607 w 5734864"/>
              <a:gd name="connsiteY95" fmla="*/ 3785153 h 6858000"/>
              <a:gd name="connsiteX96" fmla="*/ 340707 w 5734864"/>
              <a:gd name="connsiteY96" fmla="*/ 3788177 h 6858000"/>
              <a:gd name="connsiteX97" fmla="*/ 340361 w 5734864"/>
              <a:gd name="connsiteY97" fmla="*/ 3798803 h 6858000"/>
              <a:gd name="connsiteX98" fmla="*/ 339642 w 5734864"/>
              <a:gd name="connsiteY98" fmla="*/ 3838750 h 6858000"/>
              <a:gd name="connsiteX99" fmla="*/ 360295 w 5734864"/>
              <a:gd name="connsiteY99" fmla="*/ 4015196 h 6858000"/>
              <a:gd name="connsiteX100" fmla="*/ 339043 w 5734864"/>
              <a:gd name="connsiteY100" fmla="*/ 4052778 h 6858000"/>
              <a:gd name="connsiteX101" fmla="*/ 339343 w 5734864"/>
              <a:gd name="connsiteY101" fmla="*/ 4096257 h 6858000"/>
              <a:gd name="connsiteX102" fmla="*/ 340786 w 5734864"/>
              <a:gd name="connsiteY102" fmla="*/ 4321136 h 6858000"/>
              <a:gd name="connsiteX103" fmla="*/ 343158 w 5734864"/>
              <a:gd name="connsiteY103" fmla="*/ 4429174 h 6858000"/>
              <a:gd name="connsiteX104" fmla="*/ 334599 w 5734864"/>
              <a:gd name="connsiteY104" fmla="*/ 4449938 h 6858000"/>
              <a:gd name="connsiteX105" fmla="*/ 332890 w 5734864"/>
              <a:gd name="connsiteY105" fmla="*/ 4453515 h 6858000"/>
              <a:gd name="connsiteX106" fmla="*/ 331105 w 5734864"/>
              <a:gd name="connsiteY106" fmla="*/ 4467941 h 6858000"/>
              <a:gd name="connsiteX107" fmla="*/ 324289 w 5734864"/>
              <a:gd name="connsiteY107" fmla="*/ 4471861 h 6858000"/>
              <a:gd name="connsiteX108" fmla="*/ 317079 w 5734864"/>
              <a:gd name="connsiteY108" fmla="*/ 4493468 h 6858000"/>
              <a:gd name="connsiteX109" fmla="*/ 315557 w 5734864"/>
              <a:gd name="connsiteY109" fmla="*/ 4520067 h 6858000"/>
              <a:gd name="connsiteX110" fmla="*/ 315240 w 5734864"/>
              <a:gd name="connsiteY110" fmla="*/ 4536872 h 6858000"/>
              <a:gd name="connsiteX111" fmla="*/ 316200 w 5734864"/>
              <a:gd name="connsiteY111" fmla="*/ 4538297 h 6858000"/>
              <a:gd name="connsiteX112" fmla="*/ 317507 w 5734864"/>
              <a:gd name="connsiteY112" fmla="*/ 4547582 h 6858000"/>
              <a:gd name="connsiteX113" fmla="*/ 323078 w 5734864"/>
              <a:gd name="connsiteY113" fmla="*/ 4592102 h 6858000"/>
              <a:gd name="connsiteX114" fmla="*/ 328722 w 5734864"/>
              <a:gd name="connsiteY114" fmla="*/ 4667914 h 6858000"/>
              <a:gd name="connsiteX115" fmla="*/ 335597 w 5734864"/>
              <a:gd name="connsiteY115" fmla="*/ 4695035 h 6858000"/>
              <a:gd name="connsiteX116" fmla="*/ 339485 w 5734864"/>
              <a:gd name="connsiteY116" fmla="*/ 4695979 h 6858000"/>
              <a:gd name="connsiteX117" fmla="*/ 341089 w 5734864"/>
              <a:gd name="connsiteY117" fmla="*/ 4704268 h 6858000"/>
              <a:gd name="connsiteX118" fmla="*/ 342177 w 5734864"/>
              <a:gd name="connsiteY118" fmla="*/ 4706060 h 6858000"/>
              <a:gd name="connsiteX119" fmla="*/ 347751 w 5734864"/>
              <a:gd name="connsiteY119" fmla="*/ 4716754 h 6858000"/>
              <a:gd name="connsiteX120" fmla="*/ 344125 w 5734864"/>
              <a:gd name="connsiteY120" fmla="*/ 4764669 h 6858000"/>
              <a:gd name="connsiteX121" fmla="*/ 340188 w 5734864"/>
              <a:gd name="connsiteY121" fmla="*/ 4779386 h 6858000"/>
              <a:gd name="connsiteX122" fmla="*/ 335146 w 5734864"/>
              <a:gd name="connsiteY122" fmla="*/ 4787491 h 6858000"/>
              <a:gd name="connsiteX123" fmla="*/ 319124 w 5734864"/>
              <a:gd name="connsiteY123" fmla="*/ 4843514 h 6858000"/>
              <a:gd name="connsiteX124" fmla="*/ 305956 w 5734864"/>
              <a:gd name="connsiteY124" fmla="*/ 4881505 h 6858000"/>
              <a:gd name="connsiteX125" fmla="*/ 301062 w 5734864"/>
              <a:gd name="connsiteY125" fmla="*/ 4889332 h 6858000"/>
              <a:gd name="connsiteX126" fmla="*/ 302141 w 5734864"/>
              <a:gd name="connsiteY126" fmla="*/ 4899400 h 6858000"/>
              <a:gd name="connsiteX127" fmla="*/ 304424 w 5734864"/>
              <a:gd name="connsiteY127" fmla="*/ 4902664 h 6858000"/>
              <a:gd name="connsiteX128" fmla="*/ 293123 w 5734864"/>
              <a:gd name="connsiteY128" fmla="*/ 4932769 h 6858000"/>
              <a:gd name="connsiteX129" fmla="*/ 292275 w 5734864"/>
              <a:gd name="connsiteY129" fmla="*/ 4936482 h 6858000"/>
              <a:gd name="connsiteX130" fmla="*/ 288304 w 5734864"/>
              <a:gd name="connsiteY130" fmla="*/ 4962325 h 6858000"/>
              <a:gd name="connsiteX131" fmla="*/ 287420 w 5734864"/>
              <a:gd name="connsiteY131" fmla="*/ 5042193 h 6858000"/>
              <a:gd name="connsiteX132" fmla="*/ 287020 w 5734864"/>
              <a:gd name="connsiteY132" fmla="*/ 5065655 h 6858000"/>
              <a:gd name="connsiteX133" fmla="*/ 288488 w 5734864"/>
              <a:gd name="connsiteY133" fmla="*/ 5082216 h 6858000"/>
              <a:gd name="connsiteX134" fmla="*/ 282763 w 5734864"/>
              <a:gd name="connsiteY134" fmla="*/ 5127114 h 6858000"/>
              <a:gd name="connsiteX135" fmla="*/ 269316 w 5734864"/>
              <a:gd name="connsiteY135" fmla="*/ 5202682 h 6858000"/>
              <a:gd name="connsiteX136" fmla="*/ 269174 w 5734864"/>
              <a:gd name="connsiteY136" fmla="*/ 5230835 h 6858000"/>
              <a:gd name="connsiteX137" fmla="*/ 272679 w 5734864"/>
              <a:gd name="connsiteY137" fmla="*/ 5232660 h 6858000"/>
              <a:gd name="connsiteX138" fmla="*/ 272160 w 5734864"/>
              <a:gd name="connsiteY138" fmla="*/ 5241150 h 6858000"/>
              <a:gd name="connsiteX139" fmla="*/ 272760 w 5734864"/>
              <a:gd name="connsiteY139" fmla="*/ 5243156 h 6858000"/>
              <a:gd name="connsiteX140" fmla="*/ 275462 w 5734864"/>
              <a:gd name="connsiteY140" fmla="*/ 5254919 h 6858000"/>
              <a:gd name="connsiteX141" fmla="*/ 262897 w 5734864"/>
              <a:gd name="connsiteY141" fmla="*/ 5286259 h 6858000"/>
              <a:gd name="connsiteX142" fmla="*/ 252761 w 5734864"/>
              <a:gd name="connsiteY142" fmla="*/ 5357801 h 6858000"/>
              <a:gd name="connsiteX143" fmla="*/ 242360 w 5734864"/>
              <a:gd name="connsiteY143" fmla="*/ 5460080 h 6858000"/>
              <a:gd name="connsiteX144" fmla="*/ 229880 w 5734864"/>
              <a:gd name="connsiteY144" fmla="*/ 5539714 h 6858000"/>
              <a:gd name="connsiteX145" fmla="*/ 204283 w 5734864"/>
              <a:gd name="connsiteY145" fmla="*/ 5639080 h 6858000"/>
              <a:gd name="connsiteX146" fmla="*/ 198948 w 5734864"/>
              <a:gd name="connsiteY146" fmla="*/ 5710958 h 6858000"/>
              <a:gd name="connsiteX147" fmla="*/ 192367 w 5734864"/>
              <a:gd name="connsiteY147" fmla="*/ 5719859 h 6858000"/>
              <a:gd name="connsiteX148" fmla="*/ 188035 w 5734864"/>
              <a:gd name="connsiteY148" fmla="*/ 5729935 h 6858000"/>
              <a:gd name="connsiteX149" fmla="*/ 188428 w 5734864"/>
              <a:gd name="connsiteY149" fmla="*/ 5731182 h 6858000"/>
              <a:gd name="connsiteX150" fmla="*/ 181635 w 5734864"/>
              <a:gd name="connsiteY150" fmla="*/ 5753538 h 6858000"/>
              <a:gd name="connsiteX151" fmla="*/ 169744 w 5734864"/>
              <a:gd name="connsiteY151" fmla="*/ 5796307 h 6858000"/>
              <a:gd name="connsiteX152" fmla="*/ 170351 w 5734864"/>
              <a:gd name="connsiteY152" fmla="*/ 5796644 h 6858000"/>
              <a:gd name="connsiteX153" fmla="*/ 171559 w 5734864"/>
              <a:gd name="connsiteY153" fmla="*/ 5803435 h 6858000"/>
              <a:gd name="connsiteX154" fmla="*/ 172284 w 5734864"/>
              <a:gd name="connsiteY154" fmla="*/ 5816391 h 6858000"/>
              <a:gd name="connsiteX155" fmla="*/ 182542 w 5734864"/>
              <a:gd name="connsiteY155" fmla="*/ 5846382 h 6858000"/>
              <a:gd name="connsiteX156" fmla="*/ 175877 w 5734864"/>
              <a:gd name="connsiteY156" fmla="*/ 5871336 h 6858000"/>
              <a:gd name="connsiteX157" fmla="*/ 174910 w 5734864"/>
              <a:gd name="connsiteY157" fmla="*/ 5876376 h 6858000"/>
              <a:gd name="connsiteX158" fmla="*/ 175047 w 5734864"/>
              <a:gd name="connsiteY158" fmla="*/ 5876483 h 6858000"/>
              <a:gd name="connsiteX159" fmla="*/ 174335 w 5734864"/>
              <a:gd name="connsiteY159" fmla="*/ 5881814 h 6858000"/>
              <a:gd name="connsiteX160" fmla="*/ 171273 w 5734864"/>
              <a:gd name="connsiteY160" fmla="*/ 5895339 h 6858000"/>
              <a:gd name="connsiteX161" fmla="*/ 171658 w 5734864"/>
              <a:gd name="connsiteY161" fmla="*/ 5898749 h 6858000"/>
              <a:gd name="connsiteX162" fmla="*/ 174658 w 5734864"/>
              <a:gd name="connsiteY162" fmla="*/ 5919558 h 6858000"/>
              <a:gd name="connsiteX163" fmla="*/ 169099 w 5734864"/>
              <a:gd name="connsiteY163" fmla="*/ 5984417 h 6858000"/>
              <a:gd name="connsiteX164" fmla="*/ 162007 w 5734864"/>
              <a:gd name="connsiteY164" fmla="*/ 6049043 h 6858000"/>
              <a:gd name="connsiteX165" fmla="*/ 156875 w 5734864"/>
              <a:gd name="connsiteY165" fmla="*/ 6114000 h 6858000"/>
              <a:gd name="connsiteX166" fmla="*/ 165441 w 5734864"/>
              <a:gd name="connsiteY166" fmla="*/ 6146938 h 6858000"/>
              <a:gd name="connsiteX167" fmla="*/ 165177 w 5734864"/>
              <a:gd name="connsiteY167" fmla="*/ 6150658 h 6858000"/>
              <a:gd name="connsiteX168" fmla="*/ 161772 w 5734864"/>
              <a:gd name="connsiteY168" fmla="*/ 6160011 h 6858000"/>
              <a:gd name="connsiteX169" fmla="*/ 160051 w 5734864"/>
              <a:gd name="connsiteY169" fmla="*/ 6163393 h 6858000"/>
              <a:gd name="connsiteX170" fmla="*/ 158473 w 5734864"/>
              <a:gd name="connsiteY170" fmla="*/ 6168628 h 6858000"/>
              <a:gd name="connsiteX171" fmla="*/ 158573 w 5734864"/>
              <a:gd name="connsiteY171" fmla="*/ 6168799 h 6858000"/>
              <a:gd name="connsiteX172" fmla="*/ 146463 w 5734864"/>
              <a:gd name="connsiteY172" fmla="*/ 6196671 h 6858000"/>
              <a:gd name="connsiteX173" fmla="*/ 150209 w 5734864"/>
              <a:gd name="connsiteY173" fmla="*/ 6232365 h 6858000"/>
              <a:gd name="connsiteX174" fmla="*/ 148544 w 5734864"/>
              <a:gd name="connsiteY174" fmla="*/ 6246162 h 6858000"/>
              <a:gd name="connsiteX175" fmla="*/ 148403 w 5734864"/>
              <a:gd name="connsiteY175" fmla="*/ 6253754 h 6858000"/>
              <a:gd name="connsiteX176" fmla="*/ 138880 w 5734864"/>
              <a:gd name="connsiteY176" fmla="*/ 6276449 h 6858000"/>
              <a:gd name="connsiteX177" fmla="*/ 138683 w 5734864"/>
              <a:gd name="connsiteY177" fmla="*/ 6279721 h 6858000"/>
              <a:gd name="connsiteX178" fmla="*/ 130721 w 5734864"/>
              <a:gd name="connsiteY178" fmla="*/ 6293675 h 6858000"/>
              <a:gd name="connsiteX179" fmla="*/ 120717 w 5734864"/>
              <a:gd name="connsiteY179" fmla="*/ 6313967 h 6858000"/>
              <a:gd name="connsiteX180" fmla="*/ 120841 w 5734864"/>
              <a:gd name="connsiteY180" fmla="*/ 6315437 h 6858000"/>
              <a:gd name="connsiteX181" fmla="*/ 115208 w 5734864"/>
              <a:gd name="connsiteY181" fmla="*/ 6324024 h 6858000"/>
              <a:gd name="connsiteX182" fmla="*/ 101217 w 5734864"/>
              <a:gd name="connsiteY182" fmla="*/ 6365923 h 6858000"/>
              <a:gd name="connsiteX183" fmla="*/ 74946 w 5734864"/>
              <a:gd name="connsiteY183" fmla="*/ 6556817 h 6858000"/>
              <a:gd name="connsiteX184" fmla="*/ 16001 w 5734864"/>
              <a:gd name="connsiteY184" fmla="*/ 6808678 h 6858000"/>
              <a:gd name="connsiteX185" fmla="*/ 0 w 5734864"/>
              <a:gd name="connsiteY185" fmla="*/ 6858000 h 6858000"/>
              <a:gd name="connsiteX186" fmla="*/ 5734864 w 5734864"/>
              <a:gd name="connsiteY186" fmla="*/ 6858000 h 6858000"/>
              <a:gd name="connsiteX187" fmla="*/ 5734864 w 5734864"/>
              <a:gd name="connsiteY18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5734864" h="6858000">
                <a:moveTo>
                  <a:pt x="5734864" y="0"/>
                </a:moveTo>
                <a:lnTo>
                  <a:pt x="771611" y="0"/>
                </a:lnTo>
                <a:cubicBezTo>
                  <a:pt x="771634" y="16369"/>
                  <a:pt x="771656" y="32739"/>
                  <a:pt x="771679" y="49108"/>
                </a:cubicBezTo>
                <a:cubicBezTo>
                  <a:pt x="775201" y="55622"/>
                  <a:pt x="788724" y="196721"/>
                  <a:pt x="794248" y="200968"/>
                </a:cubicBezTo>
                <a:lnTo>
                  <a:pt x="801749" y="414071"/>
                </a:lnTo>
                <a:cubicBezTo>
                  <a:pt x="807329" y="440933"/>
                  <a:pt x="835107" y="598697"/>
                  <a:pt x="818548" y="585467"/>
                </a:cubicBezTo>
                <a:cubicBezTo>
                  <a:pt x="856197" y="664140"/>
                  <a:pt x="837895" y="708473"/>
                  <a:pt x="857476" y="800623"/>
                </a:cubicBezTo>
                <a:cubicBezTo>
                  <a:pt x="822401" y="857344"/>
                  <a:pt x="855723" y="824571"/>
                  <a:pt x="851083" y="878903"/>
                </a:cubicBezTo>
                <a:cubicBezTo>
                  <a:pt x="884811" y="859448"/>
                  <a:pt x="834648" y="946397"/>
                  <a:pt x="873564" y="943826"/>
                </a:cubicBezTo>
                <a:cubicBezTo>
                  <a:pt x="871487" y="953795"/>
                  <a:pt x="868248" y="963533"/>
                  <a:pt x="864705" y="973328"/>
                </a:cubicBezTo>
                <a:lnTo>
                  <a:pt x="862869" y="978457"/>
                </a:lnTo>
                <a:lnTo>
                  <a:pt x="862233" y="998041"/>
                </a:lnTo>
                <a:lnTo>
                  <a:pt x="853665" y="1004750"/>
                </a:lnTo>
                <a:lnTo>
                  <a:pt x="847865" y="1070795"/>
                </a:lnTo>
                <a:cubicBezTo>
                  <a:pt x="870234" y="1110486"/>
                  <a:pt x="833172" y="1190441"/>
                  <a:pt x="862786" y="1238994"/>
                </a:cubicBezTo>
                <a:cubicBezTo>
                  <a:pt x="864699" y="1290599"/>
                  <a:pt x="860615" y="1347716"/>
                  <a:pt x="859345" y="1380427"/>
                </a:cubicBezTo>
                <a:cubicBezTo>
                  <a:pt x="845703" y="1396391"/>
                  <a:pt x="873184" y="1435525"/>
                  <a:pt x="855172" y="1435262"/>
                </a:cubicBezTo>
                <a:lnTo>
                  <a:pt x="860494" y="1453861"/>
                </a:lnTo>
                <a:lnTo>
                  <a:pt x="853731" y="1467047"/>
                </a:lnTo>
                <a:cubicBezTo>
                  <a:pt x="846549" y="1480528"/>
                  <a:pt x="841728" y="1491093"/>
                  <a:pt x="845847" y="1502307"/>
                </a:cubicBezTo>
                <a:lnTo>
                  <a:pt x="817613" y="1565166"/>
                </a:lnTo>
                <a:cubicBezTo>
                  <a:pt x="805468" y="1557258"/>
                  <a:pt x="816534" y="1596564"/>
                  <a:pt x="804223" y="1601941"/>
                </a:cubicBezTo>
                <a:cubicBezTo>
                  <a:pt x="794287" y="1604654"/>
                  <a:pt x="795328" y="1617209"/>
                  <a:pt x="791773" y="1627005"/>
                </a:cubicBezTo>
                <a:cubicBezTo>
                  <a:pt x="781684" y="1634393"/>
                  <a:pt x="772978" y="1683187"/>
                  <a:pt x="774645" y="1699922"/>
                </a:cubicBezTo>
                <a:cubicBezTo>
                  <a:pt x="785341" y="1746767"/>
                  <a:pt x="744845" y="1787099"/>
                  <a:pt x="752343" y="1824604"/>
                </a:cubicBezTo>
                <a:cubicBezTo>
                  <a:pt x="751502" y="1834578"/>
                  <a:pt x="749297" y="1842929"/>
                  <a:pt x="746254" y="1850222"/>
                </a:cubicBezTo>
                <a:lnTo>
                  <a:pt x="728600" y="1869603"/>
                </a:lnTo>
                <a:lnTo>
                  <a:pt x="724396" y="1883104"/>
                </a:lnTo>
                <a:lnTo>
                  <a:pt x="722165" y="1885924"/>
                </a:lnTo>
                <a:lnTo>
                  <a:pt x="721338" y="1887123"/>
                </a:lnTo>
                <a:lnTo>
                  <a:pt x="714840" y="1902274"/>
                </a:lnTo>
                <a:lnTo>
                  <a:pt x="722847" y="1929891"/>
                </a:lnTo>
                <a:lnTo>
                  <a:pt x="714660" y="1982709"/>
                </a:lnTo>
                <a:cubicBezTo>
                  <a:pt x="727725" y="2006201"/>
                  <a:pt x="714739" y="1997091"/>
                  <a:pt x="710759" y="2013010"/>
                </a:cubicBezTo>
                <a:cubicBezTo>
                  <a:pt x="707970" y="2027531"/>
                  <a:pt x="700788" y="2054714"/>
                  <a:pt x="697927" y="2069833"/>
                </a:cubicBezTo>
                <a:cubicBezTo>
                  <a:pt x="685211" y="2080229"/>
                  <a:pt x="698762" y="2088241"/>
                  <a:pt x="693594" y="2103731"/>
                </a:cubicBezTo>
                <a:cubicBezTo>
                  <a:pt x="688481" y="2110649"/>
                  <a:pt x="687183" y="2115973"/>
                  <a:pt x="691109" y="2124027"/>
                </a:cubicBezTo>
                <a:cubicBezTo>
                  <a:pt x="666413" y="2155740"/>
                  <a:pt x="688031" y="2144874"/>
                  <a:pt x="676593" y="2176182"/>
                </a:cubicBezTo>
                <a:cubicBezTo>
                  <a:pt x="665190" y="2202944"/>
                  <a:pt x="656416" y="2233857"/>
                  <a:pt x="633227" y="2258036"/>
                </a:cubicBezTo>
                <a:cubicBezTo>
                  <a:pt x="626930" y="2262191"/>
                  <a:pt x="623498" y="2274069"/>
                  <a:pt x="625564" y="2284567"/>
                </a:cubicBezTo>
                <a:cubicBezTo>
                  <a:pt x="625918" y="2286374"/>
                  <a:pt x="626427" y="2288071"/>
                  <a:pt x="627074" y="2289605"/>
                </a:cubicBezTo>
                <a:cubicBezTo>
                  <a:pt x="619029" y="2296628"/>
                  <a:pt x="616453" y="2303188"/>
                  <a:pt x="614574" y="2308717"/>
                </a:cubicBezTo>
                <a:lnTo>
                  <a:pt x="606890" y="2320662"/>
                </a:lnTo>
                <a:lnTo>
                  <a:pt x="605558" y="2327897"/>
                </a:lnTo>
                <a:lnTo>
                  <a:pt x="602202" y="2357749"/>
                </a:lnTo>
                <a:lnTo>
                  <a:pt x="600213" y="2364905"/>
                </a:lnTo>
                <a:lnTo>
                  <a:pt x="597160" y="2388351"/>
                </a:lnTo>
                <a:lnTo>
                  <a:pt x="597982" y="2402296"/>
                </a:lnTo>
                <a:lnTo>
                  <a:pt x="593150" y="2420015"/>
                </a:lnTo>
                <a:cubicBezTo>
                  <a:pt x="593044" y="2420926"/>
                  <a:pt x="592939" y="2421838"/>
                  <a:pt x="592833" y="2422749"/>
                </a:cubicBezTo>
                <a:lnTo>
                  <a:pt x="594479" y="2426002"/>
                </a:lnTo>
                <a:cubicBezTo>
                  <a:pt x="594168" y="2427683"/>
                  <a:pt x="593118" y="2429721"/>
                  <a:pt x="591963" y="2431950"/>
                </a:cubicBezTo>
                <a:cubicBezTo>
                  <a:pt x="591823" y="2432599"/>
                  <a:pt x="591684" y="2433248"/>
                  <a:pt x="591544" y="2433897"/>
                </a:cubicBezTo>
                <a:lnTo>
                  <a:pt x="589519" y="2451398"/>
                </a:lnTo>
                <a:cubicBezTo>
                  <a:pt x="589692" y="2452777"/>
                  <a:pt x="589864" y="2454157"/>
                  <a:pt x="590037" y="2455536"/>
                </a:cubicBezTo>
                <a:lnTo>
                  <a:pt x="588179" y="2462981"/>
                </a:lnTo>
                <a:lnTo>
                  <a:pt x="583434" y="2503991"/>
                </a:lnTo>
                <a:cubicBezTo>
                  <a:pt x="576530" y="2566058"/>
                  <a:pt x="570433" y="2625224"/>
                  <a:pt x="567942" y="2652936"/>
                </a:cubicBezTo>
                <a:cubicBezTo>
                  <a:pt x="570864" y="2658290"/>
                  <a:pt x="572739" y="2664095"/>
                  <a:pt x="573869" y="2670188"/>
                </a:cubicBezTo>
                <a:lnTo>
                  <a:pt x="575243" y="2688114"/>
                </a:lnTo>
                <a:lnTo>
                  <a:pt x="573824" y="2689856"/>
                </a:lnTo>
                <a:cubicBezTo>
                  <a:pt x="569972" y="2698471"/>
                  <a:pt x="569572" y="2704494"/>
                  <a:pt x="570699" y="2709353"/>
                </a:cubicBezTo>
                <a:lnTo>
                  <a:pt x="573192" y="2714527"/>
                </a:lnTo>
                <a:cubicBezTo>
                  <a:pt x="572809" y="2719080"/>
                  <a:pt x="572427" y="2723634"/>
                  <a:pt x="572044" y="2728187"/>
                </a:cubicBezTo>
                <a:cubicBezTo>
                  <a:pt x="572184" y="2737412"/>
                  <a:pt x="572325" y="2746638"/>
                  <a:pt x="572465" y="2755863"/>
                </a:cubicBezTo>
                <a:lnTo>
                  <a:pt x="570028" y="2760324"/>
                </a:lnTo>
                <a:lnTo>
                  <a:pt x="566748" y="2800948"/>
                </a:lnTo>
                <a:lnTo>
                  <a:pt x="565509" y="2801167"/>
                </a:lnTo>
                <a:cubicBezTo>
                  <a:pt x="562655" y="2802587"/>
                  <a:pt x="560408" y="2805381"/>
                  <a:pt x="559367" y="2811129"/>
                </a:cubicBezTo>
                <a:cubicBezTo>
                  <a:pt x="543471" y="2797318"/>
                  <a:pt x="552020" y="2812773"/>
                  <a:pt x="550354" y="2830949"/>
                </a:cubicBezTo>
                <a:cubicBezTo>
                  <a:pt x="525292" y="2813553"/>
                  <a:pt x="531129" y="2868192"/>
                  <a:pt x="514795" y="2872433"/>
                </a:cubicBezTo>
                <a:lnTo>
                  <a:pt x="509875" y="2923099"/>
                </a:lnTo>
                <a:lnTo>
                  <a:pt x="509577" y="2923197"/>
                </a:lnTo>
                <a:cubicBezTo>
                  <a:pt x="508704" y="2924865"/>
                  <a:pt x="508038" y="2927556"/>
                  <a:pt x="507597" y="2931868"/>
                </a:cubicBezTo>
                <a:cubicBezTo>
                  <a:pt x="507524" y="2934019"/>
                  <a:pt x="507452" y="2936171"/>
                  <a:pt x="507379" y="2938322"/>
                </a:cubicBezTo>
                <a:lnTo>
                  <a:pt x="504725" y="2954519"/>
                </a:lnTo>
                <a:lnTo>
                  <a:pt x="502018" y="2959643"/>
                </a:lnTo>
                <a:lnTo>
                  <a:pt x="498360" y="2961019"/>
                </a:lnTo>
                <a:lnTo>
                  <a:pt x="498483" y="2962590"/>
                </a:lnTo>
                <a:cubicBezTo>
                  <a:pt x="502388" y="2975027"/>
                  <a:pt x="510202" y="2980016"/>
                  <a:pt x="484403" y="2990538"/>
                </a:cubicBezTo>
                <a:cubicBezTo>
                  <a:pt x="489425" y="3018352"/>
                  <a:pt x="474337" y="3021029"/>
                  <a:pt x="463075" y="3055956"/>
                </a:cubicBezTo>
                <a:cubicBezTo>
                  <a:pt x="469487" y="3072485"/>
                  <a:pt x="464165" y="3083955"/>
                  <a:pt x="455013" y="3094482"/>
                </a:cubicBezTo>
                <a:cubicBezTo>
                  <a:pt x="453131" y="3130054"/>
                  <a:pt x="437643" y="3160106"/>
                  <a:pt x="428391" y="3198850"/>
                </a:cubicBezTo>
                <a:lnTo>
                  <a:pt x="401440" y="3307560"/>
                </a:lnTo>
                <a:lnTo>
                  <a:pt x="386076" y="3373943"/>
                </a:lnTo>
                <a:cubicBezTo>
                  <a:pt x="386236" y="3376061"/>
                  <a:pt x="380537" y="3378856"/>
                  <a:pt x="374726" y="3381364"/>
                </a:cubicBezTo>
                <a:lnTo>
                  <a:pt x="369145" y="3383729"/>
                </a:lnTo>
                <a:lnTo>
                  <a:pt x="364294" y="3414159"/>
                </a:lnTo>
                <a:lnTo>
                  <a:pt x="366450" y="3436925"/>
                </a:lnTo>
                <a:lnTo>
                  <a:pt x="351743" y="3521619"/>
                </a:lnTo>
                <a:lnTo>
                  <a:pt x="345784" y="3603757"/>
                </a:lnTo>
                <a:cubicBezTo>
                  <a:pt x="345255" y="3619979"/>
                  <a:pt x="344727" y="3636202"/>
                  <a:pt x="344198" y="3652424"/>
                </a:cubicBezTo>
                <a:lnTo>
                  <a:pt x="352450" y="3665222"/>
                </a:lnTo>
                <a:lnTo>
                  <a:pt x="342621" y="3700804"/>
                </a:lnTo>
                <a:lnTo>
                  <a:pt x="341514" y="3734774"/>
                </a:lnTo>
                <a:cubicBezTo>
                  <a:pt x="341212" y="3751567"/>
                  <a:pt x="340909" y="3768360"/>
                  <a:pt x="340607" y="3785153"/>
                </a:cubicBezTo>
                <a:cubicBezTo>
                  <a:pt x="340640" y="3786161"/>
                  <a:pt x="340674" y="3787169"/>
                  <a:pt x="340707" y="3788177"/>
                </a:cubicBezTo>
                <a:cubicBezTo>
                  <a:pt x="340592" y="3791719"/>
                  <a:pt x="340476" y="3795261"/>
                  <a:pt x="340361" y="3798803"/>
                </a:cubicBezTo>
                <a:cubicBezTo>
                  <a:pt x="340121" y="3812119"/>
                  <a:pt x="339882" y="3825434"/>
                  <a:pt x="339642" y="3838750"/>
                </a:cubicBezTo>
                <a:cubicBezTo>
                  <a:pt x="337363" y="3949044"/>
                  <a:pt x="361794" y="3960437"/>
                  <a:pt x="360295" y="4015196"/>
                </a:cubicBezTo>
                <a:lnTo>
                  <a:pt x="339043" y="4052778"/>
                </a:lnTo>
                <a:lnTo>
                  <a:pt x="339343" y="4096257"/>
                </a:lnTo>
                <a:cubicBezTo>
                  <a:pt x="362058" y="4159145"/>
                  <a:pt x="332404" y="4250479"/>
                  <a:pt x="340786" y="4321136"/>
                </a:cubicBezTo>
                <a:cubicBezTo>
                  <a:pt x="341421" y="4376624"/>
                  <a:pt x="344189" y="4407708"/>
                  <a:pt x="343158" y="4429174"/>
                </a:cubicBezTo>
                <a:cubicBezTo>
                  <a:pt x="340948" y="4436304"/>
                  <a:pt x="337887" y="4443121"/>
                  <a:pt x="334599" y="4449938"/>
                </a:cubicBezTo>
                <a:lnTo>
                  <a:pt x="332890" y="4453515"/>
                </a:lnTo>
                <a:lnTo>
                  <a:pt x="331105" y="4467941"/>
                </a:lnTo>
                <a:lnTo>
                  <a:pt x="324289" y="4471861"/>
                </a:lnTo>
                <a:lnTo>
                  <a:pt x="317079" y="4493468"/>
                </a:lnTo>
                <a:cubicBezTo>
                  <a:pt x="315353" y="4501584"/>
                  <a:pt x="314639" y="4510343"/>
                  <a:pt x="315557" y="4520067"/>
                </a:cubicBezTo>
                <a:cubicBezTo>
                  <a:pt x="315451" y="4525669"/>
                  <a:pt x="315346" y="4531270"/>
                  <a:pt x="315240" y="4536872"/>
                </a:cubicBezTo>
                <a:lnTo>
                  <a:pt x="316200" y="4538297"/>
                </a:lnTo>
                <a:cubicBezTo>
                  <a:pt x="316738" y="4541182"/>
                  <a:pt x="316785" y="4544563"/>
                  <a:pt x="317507" y="4547582"/>
                </a:cubicBezTo>
                <a:cubicBezTo>
                  <a:pt x="322716" y="4552468"/>
                  <a:pt x="324912" y="4582137"/>
                  <a:pt x="323078" y="4592102"/>
                </a:cubicBezTo>
                <a:cubicBezTo>
                  <a:pt x="314597" y="4619728"/>
                  <a:pt x="334923" y="4645745"/>
                  <a:pt x="328722" y="4667914"/>
                </a:cubicBezTo>
                <a:cubicBezTo>
                  <a:pt x="330810" y="4685069"/>
                  <a:pt x="333803" y="4690356"/>
                  <a:pt x="335597" y="4695035"/>
                </a:cubicBezTo>
                <a:lnTo>
                  <a:pt x="339485" y="4695979"/>
                </a:lnTo>
                <a:lnTo>
                  <a:pt x="341089" y="4704268"/>
                </a:lnTo>
                <a:lnTo>
                  <a:pt x="342177" y="4706060"/>
                </a:lnTo>
                <a:cubicBezTo>
                  <a:pt x="344268" y="4709474"/>
                  <a:pt x="346234" y="4712931"/>
                  <a:pt x="347751" y="4716754"/>
                </a:cubicBezTo>
                <a:lnTo>
                  <a:pt x="344125" y="4764669"/>
                </a:lnTo>
                <a:lnTo>
                  <a:pt x="340188" y="4779386"/>
                </a:lnTo>
                <a:lnTo>
                  <a:pt x="335146" y="4787491"/>
                </a:lnTo>
                <a:lnTo>
                  <a:pt x="319124" y="4843514"/>
                </a:lnTo>
                <a:lnTo>
                  <a:pt x="305956" y="4881505"/>
                </a:lnTo>
                <a:lnTo>
                  <a:pt x="301062" y="4889332"/>
                </a:lnTo>
                <a:lnTo>
                  <a:pt x="302141" y="4899400"/>
                </a:lnTo>
                <a:cubicBezTo>
                  <a:pt x="302767" y="4900706"/>
                  <a:pt x="303536" y="4901803"/>
                  <a:pt x="304424" y="4902664"/>
                </a:cubicBezTo>
                <a:lnTo>
                  <a:pt x="293123" y="4932769"/>
                </a:lnTo>
                <a:lnTo>
                  <a:pt x="292275" y="4936482"/>
                </a:lnTo>
                <a:lnTo>
                  <a:pt x="288304" y="4962325"/>
                </a:lnTo>
                <a:cubicBezTo>
                  <a:pt x="288009" y="4988948"/>
                  <a:pt x="287715" y="5015570"/>
                  <a:pt x="287420" y="5042193"/>
                </a:cubicBezTo>
                <a:cubicBezTo>
                  <a:pt x="295373" y="5039737"/>
                  <a:pt x="281659" y="5060438"/>
                  <a:pt x="287020" y="5065655"/>
                </a:cubicBezTo>
                <a:cubicBezTo>
                  <a:pt x="291675" y="5068928"/>
                  <a:pt x="288601" y="5075970"/>
                  <a:pt x="288488" y="5082216"/>
                </a:cubicBezTo>
                <a:cubicBezTo>
                  <a:pt x="292282" y="5088207"/>
                  <a:pt x="287008" y="5117775"/>
                  <a:pt x="282763" y="5127114"/>
                </a:cubicBezTo>
                <a:cubicBezTo>
                  <a:pt x="267723" y="5152218"/>
                  <a:pt x="280799" y="5182399"/>
                  <a:pt x="269316" y="5202682"/>
                </a:cubicBezTo>
                <a:cubicBezTo>
                  <a:pt x="267050" y="5219969"/>
                  <a:pt x="268614" y="5225841"/>
                  <a:pt x="269174" y="5230835"/>
                </a:cubicBezTo>
                <a:lnTo>
                  <a:pt x="272679" y="5232660"/>
                </a:lnTo>
                <a:lnTo>
                  <a:pt x="272160" y="5241150"/>
                </a:lnTo>
                <a:lnTo>
                  <a:pt x="272760" y="5243156"/>
                </a:lnTo>
                <a:cubicBezTo>
                  <a:pt x="273922" y="5246984"/>
                  <a:pt x="274952" y="5250824"/>
                  <a:pt x="275462" y="5254919"/>
                </a:cubicBezTo>
                <a:cubicBezTo>
                  <a:pt x="258407" y="5258851"/>
                  <a:pt x="276976" y="5290392"/>
                  <a:pt x="262897" y="5286259"/>
                </a:cubicBezTo>
                <a:cubicBezTo>
                  <a:pt x="262724" y="5309439"/>
                  <a:pt x="239612" y="5337531"/>
                  <a:pt x="252761" y="5357801"/>
                </a:cubicBezTo>
                <a:cubicBezTo>
                  <a:pt x="248775" y="5392256"/>
                  <a:pt x="247799" y="5423412"/>
                  <a:pt x="242360" y="5460080"/>
                </a:cubicBezTo>
                <a:cubicBezTo>
                  <a:pt x="232632" y="5488478"/>
                  <a:pt x="242025" y="5519143"/>
                  <a:pt x="229880" y="5539714"/>
                </a:cubicBezTo>
                <a:cubicBezTo>
                  <a:pt x="230558" y="5572454"/>
                  <a:pt x="222150" y="5613340"/>
                  <a:pt x="204283" y="5639080"/>
                </a:cubicBezTo>
                <a:cubicBezTo>
                  <a:pt x="201596" y="5674226"/>
                  <a:pt x="191051" y="5680198"/>
                  <a:pt x="198948" y="5710958"/>
                </a:cubicBezTo>
                <a:cubicBezTo>
                  <a:pt x="196338" y="5713534"/>
                  <a:pt x="194185" y="5716550"/>
                  <a:pt x="192367" y="5719859"/>
                </a:cubicBezTo>
                <a:lnTo>
                  <a:pt x="188035" y="5729935"/>
                </a:lnTo>
                <a:lnTo>
                  <a:pt x="188428" y="5731182"/>
                </a:lnTo>
                <a:lnTo>
                  <a:pt x="181635" y="5753538"/>
                </a:lnTo>
                <a:lnTo>
                  <a:pt x="169744" y="5796307"/>
                </a:lnTo>
                <a:lnTo>
                  <a:pt x="170351" y="5796644"/>
                </a:lnTo>
                <a:cubicBezTo>
                  <a:pt x="171558" y="5797954"/>
                  <a:pt x="172173" y="5799948"/>
                  <a:pt x="171559" y="5803435"/>
                </a:cubicBezTo>
                <a:cubicBezTo>
                  <a:pt x="182664" y="5798231"/>
                  <a:pt x="175075" y="5805646"/>
                  <a:pt x="172284" y="5816391"/>
                </a:cubicBezTo>
                <a:cubicBezTo>
                  <a:pt x="188911" y="5810703"/>
                  <a:pt x="174844" y="5841128"/>
                  <a:pt x="182542" y="5846382"/>
                </a:cubicBezTo>
                <a:cubicBezTo>
                  <a:pt x="180118" y="5854404"/>
                  <a:pt x="177856" y="5862781"/>
                  <a:pt x="175877" y="5871336"/>
                </a:cubicBezTo>
                <a:lnTo>
                  <a:pt x="174910" y="5876376"/>
                </a:lnTo>
                <a:lnTo>
                  <a:pt x="175047" y="5876483"/>
                </a:lnTo>
                <a:cubicBezTo>
                  <a:pt x="175167" y="5877594"/>
                  <a:pt x="174973" y="5879257"/>
                  <a:pt x="174335" y="5881814"/>
                </a:cubicBezTo>
                <a:lnTo>
                  <a:pt x="171273" y="5895339"/>
                </a:lnTo>
                <a:cubicBezTo>
                  <a:pt x="171401" y="5896476"/>
                  <a:pt x="171530" y="5897612"/>
                  <a:pt x="171658" y="5898749"/>
                </a:cubicBezTo>
                <a:lnTo>
                  <a:pt x="174658" y="5919558"/>
                </a:lnTo>
                <a:cubicBezTo>
                  <a:pt x="173958" y="5933601"/>
                  <a:pt x="171208" y="5962838"/>
                  <a:pt x="169099" y="5984417"/>
                </a:cubicBezTo>
                <a:cubicBezTo>
                  <a:pt x="162916" y="6005205"/>
                  <a:pt x="164971" y="6025162"/>
                  <a:pt x="162007" y="6049043"/>
                </a:cubicBezTo>
                <a:cubicBezTo>
                  <a:pt x="150795" y="6073830"/>
                  <a:pt x="160091" y="6088483"/>
                  <a:pt x="156875" y="6114000"/>
                </a:cubicBezTo>
                <a:cubicBezTo>
                  <a:pt x="141597" y="6134477"/>
                  <a:pt x="163381" y="6133378"/>
                  <a:pt x="165441" y="6146938"/>
                </a:cubicBezTo>
                <a:lnTo>
                  <a:pt x="165177" y="6150658"/>
                </a:lnTo>
                <a:lnTo>
                  <a:pt x="161772" y="6160011"/>
                </a:lnTo>
                <a:lnTo>
                  <a:pt x="160051" y="6163393"/>
                </a:lnTo>
                <a:cubicBezTo>
                  <a:pt x="159032" y="6165775"/>
                  <a:pt x="158564" y="6167421"/>
                  <a:pt x="158473" y="6168628"/>
                </a:cubicBezTo>
                <a:cubicBezTo>
                  <a:pt x="158506" y="6168685"/>
                  <a:pt x="158540" y="6168742"/>
                  <a:pt x="158573" y="6168799"/>
                </a:cubicBezTo>
                <a:lnTo>
                  <a:pt x="146463" y="6196671"/>
                </a:lnTo>
                <a:cubicBezTo>
                  <a:pt x="152348" y="6205503"/>
                  <a:pt x="134460" y="6231012"/>
                  <a:pt x="150209" y="6232365"/>
                </a:cubicBezTo>
                <a:cubicBezTo>
                  <a:pt x="145821" y="6242321"/>
                  <a:pt x="137774" y="6246719"/>
                  <a:pt x="148544" y="6246162"/>
                </a:cubicBezTo>
                <a:cubicBezTo>
                  <a:pt x="147378" y="6249522"/>
                  <a:pt x="147566" y="6251866"/>
                  <a:pt x="148403" y="6253754"/>
                </a:cubicBezTo>
                <a:lnTo>
                  <a:pt x="138880" y="6276449"/>
                </a:lnTo>
                <a:cubicBezTo>
                  <a:pt x="138814" y="6277540"/>
                  <a:pt x="138749" y="6278630"/>
                  <a:pt x="138683" y="6279721"/>
                </a:cubicBezTo>
                <a:lnTo>
                  <a:pt x="130721" y="6293675"/>
                </a:lnTo>
                <a:lnTo>
                  <a:pt x="120717" y="6313967"/>
                </a:lnTo>
                <a:cubicBezTo>
                  <a:pt x="120758" y="6314457"/>
                  <a:pt x="120800" y="6314947"/>
                  <a:pt x="120841" y="6315437"/>
                </a:cubicBezTo>
                <a:lnTo>
                  <a:pt x="115208" y="6324024"/>
                </a:lnTo>
                <a:cubicBezTo>
                  <a:pt x="113007" y="6326672"/>
                  <a:pt x="103991" y="6364381"/>
                  <a:pt x="101217" y="6365923"/>
                </a:cubicBezTo>
                <a:lnTo>
                  <a:pt x="74946" y="6556817"/>
                </a:lnTo>
                <a:cubicBezTo>
                  <a:pt x="55357" y="6665926"/>
                  <a:pt x="35695" y="6744075"/>
                  <a:pt x="16001" y="6808678"/>
                </a:cubicBezTo>
                <a:lnTo>
                  <a:pt x="0" y="6858000"/>
                </a:lnTo>
                <a:lnTo>
                  <a:pt x="5734864" y="6858000"/>
                </a:lnTo>
                <a:lnTo>
                  <a:pt x="5734864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73408" y="992094"/>
            <a:ext cx="3616913" cy="2795160"/>
          </a:xfrm>
        </p:spPr>
        <p:txBody>
          <a:bodyPr vert="horz" lIns="91440" tIns="45720" rIns="91440" bIns="45720" rtlCol="0">
            <a:normAutofit/>
          </a:bodyPr>
          <a:lstStyle/>
          <a:p>
            <a:pPr defTabSz="914400"/>
            <a:r>
              <a:rPr lang="en-US" kern="1200">
                <a:latin typeface="+mj-lt"/>
                <a:ea typeface="+mj-ea"/>
                <a:cs typeface="+mj-cs"/>
              </a:rPr>
              <a:t>Helping users navigate data specifications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96287" y="4121253"/>
            <a:ext cx="3125337" cy="1136843"/>
          </a:xfrm>
        </p:spPr>
        <p:txBody>
          <a:bodyPr vert="horz" lIns="91440" tIns="45720" rIns="91440" bIns="45720" rtlCol="0">
            <a:normAutofit/>
          </a:bodyPr>
          <a:lstStyle/>
          <a:p>
            <a:pPr defTabSz="914400">
              <a:lnSpc>
                <a:spcPct val="90000"/>
              </a:lnSpc>
            </a:pPr>
            <a:r>
              <a:rPr lang="en-US" sz="1100" dirty="0"/>
              <a:t>Data specification navigator</a:t>
            </a:r>
          </a:p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100" dirty="0"/>
          </a:p>
          <a:p>
            <a:pPr defTabSz="914400">
              <a:lnSpc>
                <a:spcPct val="90000"/>
              </a:lnSpc>
            </a:pPr>
            <a:r>
              <a:rPr lang="en-US" sz="1100" dirty="0"/>
              <a:t>Quoc Anh Nguyen</a:t>
            </a:r>
          </a:p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100" dirty="0"/>
          </a:p>
          <a:p>
            <a:pPr defTabSz="914400">
              <a:lnSpc>
                <a:spcPct val="90000"/>
              </a:lnSpc>
            </a:pPr>
            <a:r>
              <a:rPr lang="en-US" sz="1100" dirty="0"/>
              <a:t>Supervisor: doc. Mgr. Martin </a:t>
            </a:r>
            <a:r>
              <a:rPr lang="en-US" sz="1100" dirty="0" err="1"/>
              <a:t>Nečaský</a:t>
            </a:r>
            <a:r>
              <a:rPr lang="en-US" sz="1100" dirty="0"/>
              <a:t>, Ph.D.</a:t>
            </a:r>
          </a:p>
        </p:txBody>
      </p:sp>
      <p:pic>
        <p:nvPicPr>
          <p:cNvPr id="2050" name="Picture 2" descr="Compass - Free travel icons">
            <a:extLst>
              <a:ext uri="{FF2B5EF4-FFF2-40B4-BE49-F238E27FC236}">
                <a16:creationId xmlns:a16="http://schemas.microsoft.com/office/drawing/2014/main" id="{2127C740-6552-EB32-7A7E-AEB7CE0520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14801" y="578738"/>
            <a:ext cx="5670549" cy="5670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768DB6-BD57-3341-BAF8-20355AF898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>
            <a:normAutofit/>
          </a:bodyPr>
          <a:lstStyle/>
          <a:p>
            <a:pPr defTabSz="914400">
              <a:spcAft>
                <a:spcPts val="600"/>
              </a:spcAft>
            </a:pPr>
            <a:fld id="{C1FF6DA9-008F-8B48-92A6-B652298478BF}" type="slidenum">
              <a:rPr lang="en-US" sz="1000"/>
              <a:pPr defTabSz="914400">
                <a:spcAft>
                  <a:spcPts val="600"/>
                </a:spcAft>
              </a:pPr>
              <a:t>1</a:t>
            </a:fld>
            <a:endParaRPr lang="en-US" sz="10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39E3F6-E847-6C69-B073-A7359C737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769C10-00C1-9A8F-AE25-AB0448E8BA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Ani nezmiňovat DSV nebo OWL for that matter.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FB64C7-A5D2-467F-B45D-4D65E27DF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7450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4B04573-30D0-10A4-F9EB-8AE0D6E502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A5892-0DD9-CB42-7B8D-A603167AD6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Input and output cont.</a:t>
            </a:r>
            <a:endParaRPr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CA882E-35FA-6580-6AAC-05CA0640C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11</a:t>
            </a:fld>
            <a:endParaRPr lang="en-US"/>
          </a:p>
        </p:txBody>
      </p:sp>
      <p:pic>
        <p:nvPicPr>
          <p:cNvPr id="5" name="Picture 4" descr="A diagram of a data spectrometer&#10;&#10;AI-generated content may be incorrect.">
            <a:extLst>
              <a:ext uri="{FF2B5EF4-FFF2-40B4-BE49-F238E27FC236}">
                <a16:creationId xmlns:a16="http://schemas.microsoft.com/office/drawing/2014/main" id="{3D37AE42-1DC1-BEB6-ADD2-2C7EA5BA9C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838118"/>
            <a:ext cx="9144000" cy="4097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8049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1269831B-4E89-483A-B8F1-6D42C30E36C5}"/>
              </a:ext>
            </a:extLst>
          </p:cNvPr>
          <p:cNvSpPr/>
          <p:nvPr/>
        </p:nvSpPr>
        <p:spPr>
          <a:xfrm>
            <a:off x="2188402" y="1851660"/>
            <a:ext cx="7755698" cy="3634742"/>
          </a:xfrm>
          <a:prstGeom prst="rect">
            <a:avLst/>
          </a:prstGeom>
          <a:noFill/>
          <a:ln w="76200">
            <a:solidFill>
              <a:schemeClr val="tx2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21593B-4CDB-0EC9-204C-46E46B4EB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12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831BFF2-D5F1-8036-D33F-4DFB47D296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4530" y="5799060"/>
            <a:ext cx="1600423" cy="111458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DE05943-C493-5D4F-867B-9DC594F0D9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7049" y="5799060"/>
            <a:ext cx="1600423" cy="111458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FACDD7E-5358-787B-F2A0-8964DA47F5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6420" y="4409065"/>
            <a:ext cx="2648320" cy="82879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7C30A02-3751-07E8-0529-171AC720C3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7262" y="4409065"/>
            <a:ext cx="2648320" cy="82879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D905079-6F15-8686-5685-6B6FBC8060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9446" y="1980101"/>
            <a:ext cx="2753109" cy="210531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3514885-CA06-9B90-0B4A-E3949D70C0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20919" y="2371615"/>
            <a:ext cx="1991003" cy="158137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31363655-034D-DF21-6A7F-D3E4C1BC20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80081" y="2371615"/>
            <a:ext cx="1991003" cy="1581371"/>
          </a:xfrm>
          <a:prstGeom prst="rect">
            <a:avLst/>
          </a:prstGeom>
        </p:spPr>
      </p:pic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4B188EB6-A66B-B267-4CA0-09DC47F125B8}"/>
              </a:ext>
            </a:extLst>
          </p:cNvPr>
          <p:cNvCxnSpPr>
            <a:stCxn id="12" idx="3"/>
          </p:cNvCxnSpPr>
          <p:nvPr/>
        </p:nvCxnSpPr>
        <p:spPr>
          <a:xfrm flipV="1">
            <a:off x="4434952" y="5097780"/>
            <a:ext cx="952388" cy="1258570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AB760C86-1A24-1449-6F57-9FB97FD11FDF}"/>
              </a:ext>
            </a:extLst>
          </p:cNvPr>
          <p:cNvCxnSpPr>
            <a:cxnSpLocks/>
            <a:stCxn id="14" idx="1"/>
          </p:cNvCxnSpPr>
          <p:nvPr/>
        </p:nvCxnSpPr>
        <p:spPr>
          <a:xfrm rot="10800000">
            <a:off x="6697980" y="5097780"/>
            <a:ext cx="1059068" cy="1258570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F551F33B-6993-90E3-8B25-F62D5666814B}"/>
              </a:ext>
            </a:extLst>
          </p:cNvPr>
          <p:cNvSpPr txBox="1"/>
          <p:nvPr/>
        </p:nvSpPr>
        <p:spPr>
          <a:xfrm>
            <a:off x="5173980" y="2507149"/>
            <a:ext cx="18704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Conversation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service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1F8CE27-C816-51D5-E79C-DE2679DF3B9E}"/>
              </a:ext>
            </a:extLst>
          </p:cNvPr>
          <p:cNvSpPr txBox="1"/>
          <p:nvPr/>
        </p:nvSpPr>
        <p:spPr>
          <a:xfrm>
            <a:off x="2640458" y="2811718"/>
            <a:ext cx="1351922" cy="7083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SPARQL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</a:rPr>
              <a:t>translation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353AC60-B755-0990-760A-88D55E837938}"/>
              </a:ext>
            </a:extLst>
          </p:cNvPr>
          <p:cNvSpPr txBox="1"/>
          <p:nvPr/>
        </p:nvSpPr>
        <p:spPr>
          <a:xfrm>
            <a:off x="8077200" y="2616529"/>
            <a:ext cx="149354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Data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</a:rPr>
              <a:t>specification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</a:rPr>
              <a:t>service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2F7275B-D782-CA6E-0EA1-3C1D78AD033E}"/>
              </a:ext>
            </a:extLst>
          </p:cNvPr>
          <p:cNvCxnSpPr>
            <a:cxnSpLocks/>
          </p:cNvCxnSpPr>
          <p:nvPr/>
        </p:nvCxnSpPr>
        <p:spPr>
          <a:xfrm>
            <a:off x="2255521" y="4206240"/>
            <a:ext cx="7615563" cy="0"/>
          </a:xfrm>
          <a:prstGeom prst="line">
            <a:avLst/>
          </a:prstGeom>
          <a:ln w="1905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5" name="Picture 34" descr="Ollama Logo Free Download SVG, PNG a... · LobeHub">
            <a:extLst>
              <a:ext uri="{FF2B5EF4-FFF2-40B4-BE49-F238E27FC236}">
                <a16:creationId xmlns:a16="http://schemas.microsoft.com/office/drawing/2014/main" id="{44391E91-D41D-2867-242E-73045E3B7F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350" y="5966478"/>
            <a:ext cx="706185" cy="706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Gemini icon on a transparent background 46861646 PNG">
            <a:extLst>
              <a:ext uri="{FF2B5EF4-FFF2-40B4-BE49-F238E27FC236}">
                <a16:creationId xmlns:a16="http://schemas.microsoft.com/office/drawing/2014/main" id="{69844E45-2C30-64C8-2000-7302D1255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8518" y="5870676"/>
            <a:ext cx="971347" cy="971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9D35367A-8752-ACC8-6D35-1064CF625287}"/>
              </a:ext>
            </a:extLst>
          </p:cNvPr>
          <p:cNvSpPr txBox="1"/>
          <p:nvPr/>
        </p:nvSpPr>
        <p:spPr>
          <a:xfrm>
            <a:off x="7880100" y="6112179"/>
            <a:ext cx="1240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Dataspecer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8749EF9-BD38-6577-F228-65601E4E43C9}"/>
              </a:ext>
            </a:extLst>
          </p:cNvPr>
          <p:cNvSpPr txBox="1"/>
          <p:nvPr/>
        </p:nvSpPr>
        <p:spPr>
          <a:xfrm>
            <a:off x="6420425" y="4638793"/>
            <a:ext cx="2261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Dataspecer</a:t>
            </a:r>
            <a:r>
              <a:rPr lang="en-US" dirty="0">
                <a:solidFill>
                  <a:schemeClr val="bg1"/>
                </a:solidFill>
              </a:rPr>
              <a:t> connector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589B159-7F0E-9C3F-EBF6-48C8A2054A25}"/>
              </a:ext>
            </a:extLst>
          </p:cNvPr>
          <p:cNvSpPr txBox="1"/>
          <p:nvPr/>
        </p:nvSpPr>
        <p:spPr>
          <a:xfrm>
            <a:off x="3822619" y="4612125"/>
            <a:ext cx="1635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LLM connector</a:t>
            </a:r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C12DD8A8-A4E8-0CFF-D164-D255E9A20F93}"/>
              </a:ext>
            </a:extLst>
          </p:cNvPr>
          <p:cNvCxnSpPr>
            <a:stCxn id="22" idx="0"/>
          </p:cNvCxnSpPr>
          <p:nvPr/>
        </p:nvCxnSpPr>
        <p:spPr>
          <a:xfrm rot="5400000" flipH="1" flipV="1">
            <a:off x="3981413" y="1506707"/>
            <a:ext cx="199914" cy="1529900"/>
          </a:xfrm>
          <a:prstGeom prst="bentConnector2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45AECE76-AB1A-9D48-75CC-5E632776BFEA}"/>
              </a:ext>
            </a:extLst>
          </p:cNvPr>
          <p:cNvCxnSpPr>
            <a:stCxn id="18" idx="3"/>
          </p:cNvCxnSpPr>
          <p:nvPr/>
        </p:nvCxnSpPr>
        <p:spPr>
          <a:xfrm flipV="1">
            <a:off x="8875582" y="3855720"/>
            <a:ext cx="375098" cy="967740"/>
          </a:xfrm>
          <a:prstGeom prst="bentConnector2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E53B787B-2863-D407-BE07-779E72EC4279}"/>
              </a:ext>
            </a:extLst>
          </p:cNvPr>
          <p:cNvCxnSpPr>
            <a:cxnSpLocks/>
            <a:stCxn id="16" idx="0"/>
          </p:cNvCxnSpPr>
          <p:nvPr/>
        </p:nvCxnSpPr>
        <p:spPr>
          <a:xfrm flipV="1">
            <a:off x="4640581" y="3952986"/>
            <a:ext cx="817961" cy="456079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077" name="Rectangle 3076">
            <a:extLst>
              <a:ext uri="{FF2B5EF4-FFF2-40B4-BE49-F238E27FC236}">
                <a16:creationId xmlns:a16="http://schemas.microsoft.com/office/drawing/2014/main" id="{DE750014-A24D-46BC-8FE8-C838B2CF2A31}"/>
              </a:ext>
            </a:extLst>
          </p:cNvPr>
          <p:cNvSpPr/>
          <p:nvPr/>
        </p:nvSpPr>
        <p:spPr>
          <a:xfrm>
            <a:off x="4502913" y="250874"/>
            <a:ext cx="3120776" cy="89813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38100"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Frontend</a:t>
            </a:r>
          </a:p>
        </p:txBody>
      </p:sp>
      <p:pic>
        <p:nvPicPr>
          <p:cNvPr id="3078" name="Picture 6" descr="React (webový framework) – Wikipedie">
            <a:extLst>
              <a:ext uri="{FF2B5EF4-FFF2-40B4-BE49-F238E27FC236}">
                <a16:creationId xmlns:a16="http://schemas.microsoft.com/office/drawing/2014/main" id="{17C5F010-6C08-8A0C-3F8C-156E33086B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7300" y="314736"/>
            <a:ext cx="820041" cy="755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6">
            <a:extLst>
              <a:ext uri="{FF2B5EF4-FFF2-40B4-BE49-F238E27FC236}">
                <a16:creationId xmlns:a16="http://schemas.microsoft.com/office/drawing/2014/main" id="{627C2A92-22EA-8693-7FBE-E998EB16F6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5693" y="346901"/>
            <a:ext cx="717637" cy="717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5" name="Picture 8" descr="C Sharp (programming language) - Wikipedia">
            <a:extLst>
              <a:ext uri="{FF2B5EF4-FFF2-40B4-BE49-F238E27FC236}">
                <a16:creationId xmlns:a16="http://schemas.microsoft.com/office/drawing/2014/main" id="{AAC82921-08AC-2EEB-541F-927C1AF5C3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1353" y="1544261"/>
            <a:ext cx="574098" cy="574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8" descr="C Sharp (programming language) - Wikipedia">
            <a:extLst>
              <a:ext uri="{FF2B5EF4-FFF2-40B4-BE49-F238E27FC236}">
                <a16:creationId xmlns:a16="http://schemas.microsoft.com/office/drawing/2014/main" id="{CA3ACAF7-9DA3-852E-EDDC-4EB0750C97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1137" y="1534655"/>
            <a:ext cx="574098" cy="574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7" name="Picture 8" descr="C Sharp (programming language) - Wikipedia">
            <a:extLst>
              <a:ext uri="{FF2B5EF4-FFF2-40B4-BE49-F238E27FC236}">
                <a16:creationId xmlns:a16="http://schemas.microsoft.com/office/drawing/2014/main" id="{A744572D-342A-FF83-26DD-238F57D3C3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1353" y="5197173"/>
            <a:ext cx="574098" cy="574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8" descr="C Sharp (programming language) - Wikipedia">
            <a:extLst>
              <a:ext uri="{FF2B5EF4-FFF2-40B4-BE49-F238E27FC236}">
                <a16:creationId xmlns:a16="http://schemas.microsoft.com/office/drawing/2014/main" id="{81FDF10D-A5C6-6E92-FC62-E475B18EB4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7601" y="5192019"/>
            <a:ext cx="574098" cy="574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89" name="TextBox 3088">
            <a:extLst>
              <a:ext uri="{FF2B5EF4-FFF2-40B4-BE49-F238E27FC236}">
                <a16:creationId xmlns:a16="http://schemas.microsoft.com/office/drawing/2014/main" id="{DDEDC831-6A88-79CB-3E0A-421912B361BF}"/>
              </a:ext>
            </a:extLst>
          </p:cNvPr>
          <p:cNvSpPr txBox="1"/>
          <p:nvPr/>
        </p:nvSpPr>
        <p:spPr>
          <a:xfrm>
            <a:off x="6505873" y="6343012"/>
            <a:ext cx="14081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Data specifications</a:t>
            </a:r>
          </a:p>
        </p:txBody>
      </p:sp>
      <p:sp>
        <p:nvSpPr>
          <p:cNvPr id="3091" name="TextBox 3090">
            <a:extLst>
              <a:ext uri="{FF2B5EF4-FFF2-40B4-BE49-F238E27FC236}">
                <a16:creationId xmlns:a16="http://schemas.microsoft.com/office/drawing/2014/main" id="{6D62D946-E4B6-E193-F325-8B204A569EEC}"/>
              </a:ext>
            </a:extLst>
          </p:cNvPr>
          <p:cNvSpPr txBox="1"/>
          <p:nvPr/>
        </p:nvSpPr>
        <p:spPr>
          <a:xfrm>
            <a:off x="4379865" y="6331722"/>
            <a:ext cx="14081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Prompt responses</a:t>
            </a:r>
          </a:p>
        </p:txBody>
      </p:sp>
      <p:sp>
        <p:nvSpPr>
          <p:cNvPr id="3092" name="TextBox 3091">
            <a:extLst>
              <a:ext uri="{FF2B5EF4-FFF2-40B4-BE49-F238E27FC236}">
                <a16:creationId xmlns:a16="http://schemas.microsoft.com/office/drawing/2014/main" id="{0C6E5FF2-79F3-5CCF-DB73-AB1860BFDE7D}"/>
              </a:ext>
            </a:extLst>
          </p:cNvPr>
          <p:cNvSpPr txBox="1"/>
          <p:nvPr/>
        </p:nvSpPr>
        <p:spPr>
          <a:xfrm>
            <a:off x="2564406" y="1904054"/>
            <a:ext cx="12201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SPARQL queries</a:t>
            </a:r>
          </a:p>
        </p:txBody>
      </p:sp>
      <p:sp>
        <p:nvSpPr>
          <p:cNvPr id="3094" name="TextBox 3093">
            <a:extLst>
              <a:ext uri="{FF2B5EF4-FFF2-40B4-BE49-F238E27FC236}">
                <a16:creationId xmlns:a16="http://schemas.microsoft.com/office/drawing/2014/main" id="{60D646DA-2870-FEDB-EA95-4073360BE632}"/>
              </a:ext>
            </a:extLst>
          </p:cNvPr>
          <p:cNvSpPr txBox="1"/>
          <p:nvPr/>
        </p:nvSpPr>
        <p:spPr>
          <a:xfrm>
            <a:off x="3874907" y="4210177"/>
            <a:ext cx="18046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Processed         responses</a:t>
            </a:r>
          </a:p>
        </p:txBody>
      </p:sp>
      <p:sp>
        <p:nvSpPr>
          <p:cNvPr id="3095" name="TextBox 3094">
            <a:extLst>
              <a:ext uri="{FF2B5EF4-FFF2-40B4-BE49-F238E27FC236}">
                <a16:creationId xmlns:a16="http://schemas.microsoft.com/office/drawing/2014/main" id="{80FA1B11-AA2D-CCB5-A257-E0FA16C1CA19}"/>
              </a:ext>
            </a:extLst>
          </p:cNvPr>
          <p:cNvSpPr txBox="1"/>
          <p:nvPr/>
        </p:nvSpPr>
        <p:spPr>
          <a:xfrm>
            <a:off x="8749060" y="4844776"/>
            <a:ext cx="9302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DSV format</a:t>
            </a:r>
          </a:p>
        </p:txBody>
      </p:sp>
      <p:cxnSp>
        <p:nvCxnSpPr>
          <p:cNvPr id="3101" name="Straight Arrow Connector 3100">
            <a:extLst>
              <a:ext uri="{FF2B5EF4-FFF2-40B4-BE49-F238E27FC236}">
                <a16:creationId xmlns:a16="http://schemas.microsoft.com/office/drawing/2014/main" id="{F7AA11EC-CCB2-0220-0AEF-CFD37459A4C7}"/>
              </a:ext>
            </a:extLst>
          </p:cNvPr>
          <p:cNvCxnSpPr>
            <a:cxnSpLocks/>
          </p:cNvCxnSpPr>
          <p:nvPr/>
        </p:nvCxnSpPr>
        <p:spPr>
          <a:xfrm flipV="1">
            <a:off x="6794852" y="1161645"/>
            <a:ext cx="0" cy="882186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04" name="Straight Arrow Connector 3103">
            <a:extLst>
              <a:ext uri="{FF2B5EF4-FFF2-40B4-BE49-F238E27FC236}">
                <a16:creationId xmlns:a16="http://schemas.microsoft.com/office/drawing/2014/main" id="{C6C67182-16F2-F43C-ABDF-9A204D82A6AF}"/>
              </a:ext>
            </a:extLst>
          </p:cNvPr>
          <p:cNvCxnSpPr>
            <a:cxnSpLocks/>
          </p:cNvCxnSpPr>
          <p:nvPr/>
        </p:nvCxnSpPr>
        <p:spPr>
          <a:xfrm>
            <a:off x="5416310" y="1162837"/>
            <a:ext cx="0" cy="880995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109" name="TextBox 3108">
            <a:extLst>
              <a:ext uri="{FF2B5EF4-FFF2-40B4-BE49-F238E27FC236}">
                <a16:creationId xmlns:a16="http://schemas.microsoft.com/office/drawing/2014/main" id="{8FDE502B-9828-CEBF-8F4F-DCF45A80AABA}"/>
              </a:ext>
            </a:extLst>
          </p:cNvPr>
          <p:cNvSpPr txBox="1"/>
          <p:nvPr/>
        </p:nvSpPr>
        <p:spPr>
          <a:xfrm>
            <a:off x="6817462" y="1378734"/>
            <a:ext cx="11759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Chatbot replies</a:t>
            </a:r>
          </a:p>
        </p:txBody>
      </p:sp>
      <p:sp>
        <p:nvSpPr>
          <p:cNvPr id="3110" name="TextBox 3109">
            <a:extLst>
              <a:ext uri="{FF2B5EF4-FFF2-40B4-BE49-F238E27FC236}">
                <a16:creationId xmlns:a16="http://schemas.microsoft.com/office/drawing/2014/main" id="{42CB1FF3-8E22-88F9-8D51-49FB1AC6F056}"/>
              </a:ext>
            </a:extLst>
          </p:cNvPr>
          <p:cNvSpPr txBox="1"/>
          <p:nvPr/>
        </p:nvSpPr>
        <p:spPr>
          <a:xfrm>
            <a:off x="4576131" y="1371839"/>
            <a:ext cx="8824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User input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E0B8E3-0212-C2C2-F9F2-36D0F936B1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547B5E-C9A0-0AA8-444F-FD3BB92ABD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Na architekturu použít C4.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EAD80C-433A-A530-1443-385361D20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4763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Technologies</a:t>
            </a:r>
            <a:endParaRPr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929C58-7C34-38BB-319F-442A76046E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14</a:t>
            </a:fld>
            <a:endParaRPr lang="en-US"/>
          </a:p>
        </p:txBody>
      </p:sp>
      <p:pic>
        <p:nvPicPr>
          <p:cNvPr id="1026" name="Picture 2" descr="What is Docker? - Viking Software A/S">
            <a:extLst>
              <a:ext uri="{FF2B5EF4-FFF2-40B4-BE49-F238E27FC236}">
                <a16:creationId xmlns:a16="http://schemas.microsoft.com/office/drawing/2014/main" id="{2E250ADA-FFF4-E78B-DB1F-31F9236605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2346" y="4363041"/>
            <a:ext cx="1879600" cy="187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Vite – super rychlý dev server / build">
            <a:extLst>
              <a:ext uri="{FF2B5EF4-FFF2-40B4-BE49-F238E27FC236}">
                <a16:creationId xmlns:a16="http://schemas.microsoft.com/office/drawing/2014/main" id="{70CAD8C6-F050-C76E-8228-1B500D51CA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3520" y="1555160"/>
            <a:ext cx="1328627" cy="1328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eact (webový framework) – Wikipedie">
            <a:extLst>
              <a:ext uri="{FF2B5EF4-FFF2-40B4-BE49-F238E27FC236}">
                <a16:creationId xmlns:a16="http://schemas.microsoft.com/office/drawing/2014/main" id="{07C46DDA-FE57-FCC6-E852-12F2A7F3A7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2918" y="2088042"/>
            <a:ext cx="1407372" cy="1297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 Sharp (programming language) - Wikipedia">
            <a:extLst>
              <a:ext uri="{FF2B5EF4-FFF2-40B4-BE49-F238E27FC236}">
                <a16:creationId xmlns:a16="http://schemas.microsoft.com/office/drawing/2014/main" id="{5986F616-9E00-D24B-D607-B9F06286B4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3937" y="1673915"/>
            <a:ext cx="1706526" cy="1706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Ollama Logo Free Download SVG, PNG a... · LobeHub">
            <a:extLst>
              <a:ext uri="{FF2B5EF4-FFF2-40B4-BE49-F238E27FC236}">
                <a16:creationId xmlns:a16="http://schemas.microsoft.com/office/drawing/2014/main" id="{E57C7A00-5F7B-95BC-2EA8-CD1E02FA8D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0863" y="4144564"/>
            <a:ext cx="1879600" cy="187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2857500"/>
            <a:ext cx="8229600" cy="1143000"/>
          </a:xfrm>
        </p:spPr>
        <p:txBody>
          <a:bodyPr/>
          <a:lstStyle/>
          <a:p>
            <a:r>
              <a:rPr lang="en-US" dirty="0"/>
              <a:t>Showcase (screenshots)</a:t>
            </a:r>
            <a:endParaRPr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EF7E16-D66B-2A21-475A-5EA6963DC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15</a:t>
            </a:fld>
            <a:endParaRPr 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15F7BB-4297-1C69-CBC2-934518F64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8D2903-E421-9659-A971-3A664A65F2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756150"/>
          </a:xfrm>
        </p:spPr>
        <p:txBody>
          <a:bodyPr/>
          <a:lstStyle/>
          <a:p>
            <a:r>
              <a:rPr lang="cs-CZ" dirty="0"/>
              <a:t>Moc detailní.</a:t>
            </a:r>
          </a:p>
          <a:p>
            <a:r>
              <a:rPr lang="cs-CZ" dirty="0"/>
              <a:t>Pořád říkám můžu si zobrazit summary.</a:t>
            </a:r>
          </a:p>
          <a:p>
            <a:r>
              <a:rPr lang="cs-CZ" dirty="0"/>
              <a:t>Prostě zkrátit. Zmínit, na co bylo použité LLM.</a:t>
            </a:r>
          </a:p>
          <a:p>
            <a:r>
              <a:rPr lang="cs-CZ" dirty="0"/>
              <a:t>Moc se rozkecávám, ukazuju moc věcí.</a:t>
            </a:r>
          </a:p>
          <a:p>
            <a:r>
              <a:rPr lang="cs-CZ" dirty="0"/>
              <a:t>Neříkat item.</a:t>
            </a:r>
          </a:p>
          <a:p>
            <a:r>
              <a:rPr lang="cs-CZ" dirty="0"/>
              <a:t>Někde na začátku zavést nějaký termín pro „data specification items“. Don</a:t>
            </a:r>
            <a:r>
              <a:rPr lang="en-US" dirty="0"/>
              <a:t>’t say item</a:t>
            </a:r>
            <a:r>
              <a:rPr lang="cs-CZ" dirty="0"/>
              <a:t> – je moc obecné slovo.</a:t>
            </a:r>
            <a:r>
              <a:rPr lang="en-US" dirty="0"/>
              <a:t> </a:t>
            </a:r>
            <a:r>
              <a:rPr lang="cs-CZ" dirty="0"/>
              <a:t>Prvky, položky, ajtem (když už, ne item).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F9DA58-5B0F-39EE-952A-044589E56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1045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2DF536-B4B7-005F-8123-ADCC081E7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79C973-C32F-2F21-6B88-D0FDA07B65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Ani nemusím ukazovat všechny checkboxy.</a:t>
            </a:r>
          </a:p>
          <a:p>
            <a:r>
              <a:rPr lang="cs-CZ" dirty="0"/>
              <a:t>„Jo tady si můžu vybírat“</a:t>
            </a:r>
          </a:p>
          <a:p>
            <a:r>
              <a:rPr lang="cs-CZ" dirty="0"/>
              <a:t>Je jasné, co dělá tlačítko „add item to my message“.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C05AF5-4DDF-BA80-E90F-3F5F04005E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2828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470575-D45D-3579-1212-964A63E5C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18</a:t>
            </a:fld>
            <a:endParaRPr lang="en-US"/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4811511-9149-471E-652A-0825703095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428750"/>
            <a:ext cx="914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1817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759C96-1E24-E1BE-3C7F-52CF99C2F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19</a:t>
            </a:fld>
            <a:endParaRPr lang="en-US"/>
          </a:p>
        </p:txBody>
      </p:sp>
      <p:pic>
        <p:nvPicPr>
          <p:cNvPr id="6" name="Picture 5" descr="A screenshot of a chat&#10;&#10;AI-generated content may be incorrect.">
            <a:extLst>
              <a:ext uri="{FF2B5EF4-FFF2-40B4-BE49-F238E27FC236}">
                <a16:creationId xmlns:a16="http://schemas.microsoft.com/office/drawing/2014/main" id="{1D780583-8D11-0916-69AA-CC4F57C59D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1421140"/>
            <a:ext cx="9144000" cy="4015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4194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87A6AF-34D6-C5B1-45BC-DB90B53DFD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2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EF3BA34-98B6-7A0A-8386-EA568DB7EEA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300716" y="-1345018"/>
            <a:ext cx="9548036" cy="9548036"/>
          </a:xfrm>
          <a:prstGeom prst="rect">
            <a:avLst/>
          </a:prstGeom>
        </p:spPr>
      </p:pic>
      <p:sp>
        <p:nvSpPr>
          <p:cNvPr id="3" name="Speech Bubble: Oval 2">
            <a:extLst>
              <a:ext uri="{FF2B5EF4-FFF2-40B4-BE49-F238E27FC236}">
                <a16:creationId xmlns:a16="http://schemas.microsoft.com/office/drawing/2014/main" id="{88F326FB-65D8-CE9A-5DE1-BF714E322D9A}"/>
              </a:ext>
            </a:extLst>
          </p:cNvPr>
          <p:cNvSpPr/>
          <p:nvPr/>
        </p:nvSpPr>
        <p:spPr>
          <a:xfrm rot="5400000">
            <a:off x="5441854" y="374559"/>
            <a:ext cx="1371601" cy="1879787"/>
          </a:xfrm>
          <a:prstGeom prst="wedgeEllipseCallout">
            <a:avLst/>
          </a:prstGeom>
          <a:solidFill>
            <a:schemeClr val="bg1"/>
          </a:solidFill>
          <a:scene3d>
            <a:camera prst="orthographicFront">
              <a:rot lat="10800000" lon="0" rev="0"/>
            </a:camera>
            <a:lightRig rig="threePt" dir="t"/>
          </a:scene3d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Speech Bubble: Oval 4">
            <a:extLst>
              <a:ext uri="{FF2B5EF4-FFF2-40B4-BE49-F238E27FC236}">
                <a16:creationId xmlns:a16="http://schemas.microsoft.com/office/drawing/2014/main" id="{9DAE9BAA-D5B5-9A24-E34D-C4BA7F08B9A1}"/>
              </a:ext>
            </a:extLst>
          </p:cNvPr>
          <p:cNvSpPr/>
          <p:nvPr/>
        </p:nvSpPr>
        <p:spPr>
          <a:xfrm rot="5400000">
            <a:off x="2141442" y="322172"/>
            <a:ext cx="1247777" cy="1708338"/>
          </a:xfrm>
          <a:prstGeom prst="wedgeEllipseCallout">
            <a:avLst/>
          </a:prstGeom>
          <a:solidFill>
            <a:schemeClr val="bg1"/>
          </a:solidFill>
          <a:scene3d>
            <a:camera prst="orthographicFront">
              <a:rot lat="0" lon="0" rev="10800000"/>
            </a:camera>
            <a:lightRig rig="threePt" dir="t"/>
          </a:scene3d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0260DE-BEFE-37C6-8A99-527D0AF3B5E3}"/>
              </a:ext>
            </a:extLst>
          </p:cNvPr>
          <p:cNvSpPr txBox="1"/>
          <p:nvPr/>
        </p:nvSpPr>
        <p:spPr>
          <a:xfrm>
            <a:off x="1856669" y="978846"/>
            <a:ext cx="1387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Employees?</a:t>
            </a:r>
          </a:p>
        </p:txBody>
      </p:sp>
      <p:sp>
        <p:nvSpPr>
          <p:cNvPr id="9" name="Speech Bubble: Oval 8">
            <a:extLst>
              <a:ext uri="{FF2B5EF4-FFF2-40B4-BE49-F238E27FC236}">
                <a16:creationId xmlns:a16="http://schemas.microsoft.com/office/drawing/2014/main" id="{ABDC68D0-4664-017F-3F73-9A03A1C178EE}"/>
              </a:ext>
            </a:extLst>
          </p:cNvPr>
          <p:cNvSpPr/>
          <p:nvPr/>
        </p:nvSpPr>
        <p:spPr>
          <a:xfrm rot="5400000">
            <a:off x="8652520" y="2102648"/>
            <a:ext cx="1124245" cy="1890714"/>
          </a:xfrm>
          <a:prstGeom prst="wedgeEllipseCallout">
            <a:avLst/>
          </a:prstGeom>
          <a:solidFill>
            <a:schemeClr val="bg1"/>
          </a:solidFill>
          <a:scene3d>
            <a:camera prst="orthographicFront">
              <a:rot lat="10800000" lon="0" rev="0"/>
            </a:camera>
            <a:lightRig rig="threePt" dir="t"/>
          </a:scene3d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peech Bubble: Oval 11">
            <a:extLst>
              <a:ext uri="{FF2B5EF4-FFF2-40B4-BE49-F238E27FC236}">
                <a16:creationId xmlns:a16="http://schemas.microsoft.com/office/drawing/2014/main" id="{3BD83FA5-76C8-59F2-9CEC-F6DE9E9873D1}"/>
              </a:ext>
            </a:extLst>
          </p:cNvPr>
          <p:cNvSpPr/>
          <p:nvPr/>
        </p:nvSpPr>
        <p:spPr>
          <a:xfrm>
            <a:off x="7067550" y="1238105"/>
            <a:ext cx="2114550" cy="1124247"/>
          </a:xfrm>
          <a:prstGeom prst="wedgeEllipseCallout">
            <a:avLst/>
          </a:prstGeom>
          <a:solidFill>
            <a:schemeClr val="bg1"/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Department?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0F1F48B-E70A-DBA1-552C-4856EB01D76C}"/>
              </a:ext>
            </a:extLst>
          </p:cNvPr>
          <p:cNvSpPr txBox="1"/>
          <p:nvPr/>
        </p:nvSpPr>
        <p:spPr>
          <a:xfrm>
            <a:off x="5400898" y="988516"/>
            <a:ext cx="1543049" cy="651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Departments A, B, C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F659BC1-A612-BE9C-2BD1-D590478D8333}"/>
              </a:ext>
            </a:extLst>
          </p:cNvPr>
          <p:cNvSpPr txBox="1"/>
          <p:nvPr/>
        </p:nvSpPr>
        <p:spPr>
          <a:xfrm>
            <a:off x="8359774" y="2863339"/>
            <a:ext cx="1809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Branch location?</a:t>
            </a:r>
          </a:p>
        </p:txBody>
      </p:sp>
      <p:sp>
        <p:nvSpPr>
          <p:cNvPr id="15" name="Speech Bubble: Oval 14">
            <a:extLst>
              <a:ext uri="{FF2B5EF4-FFF2-40B4-BE49-F238E27FC236}">
                <a16:creationId xmlns:a16="http://schemas.microsoft.com/office/drawing/2014/main" id="{06AA542C-E7C3-3AD7-8FA3-60831FAA09DD}"/>
              </a:ext>
            </a:extLst>
          </p:cNvPr>
          <p:cNvSpPr/>
          <p:nvPr/>
        </p:nvSpPr>
        <p:spPr>
          <a:xfrm rot="5400000">
            <a:off x="4864391" y="2073570"/>
            <a:ext cx="1022874" cy="1440344"/>
          </a:xfrm>
          <a:prstGeom prst="wedgeEllipseCallou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Prague</a:t>
            </a:r>
          </a:p>
        </p:txBody>
      </p:sp>
    </p:spTree>
    <p:extLst>
      <p:ext uri="{BB962C8B-B14F-4D97-AF65-F5344CB8AC3E}">
        <p14:creationId xmlns:p14="http://schemas.microsoft.com/office/powerpoint/2010/main" val="1190799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/>
      <p:bldP spid="9" grpId="0" animBg="1"/>
      <p:bldP spid="12" grpId="0" animBg="1"/>
      <p:bldP spid="13" grpId="0"/>
      <p:bldP spid="14" grpId="0"/>
      <p:bldP spid="15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05283A-B292-3E34-C1D0-F26385785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20</a:t>
            </a:fld>
            <a:endParaRPr lang="en-US"/>
          </a:p>
        </p:txBody>
      </p:sp>
      <p:pic>
        <p:nvPicPr>
          <p:cNvPr id="6" name="Picture 5" descr="A screenshot of a chat&#10;&#10;AI-generated content may be incorrect.">
            <a:extLst>
              <a:ext uri="{FF2B5EF4-FFF2-40B4-BE49-F238E27FC236}">
                <a16:creationId xmlns:a16="http://schemas.microsoft.com/office/drawing/2014/main" id="{CCAF1EE6-9C0F-56DD-A08D-BC9BAEBC92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1414746"/>
            <a:ext cx="9144000" cy="4028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3582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04AF44-0873-A3E8-4059-ABABB40183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21</a:t>
            </a:fld>
            <a:endParaRPr lang="en-US"/>
          </a:p>
        </p:txBody>
      </p:sp>
      <p:pic>
        <p:nvPicPr>
          <p:cNvPr id="6" name="Picture 5" descr="A screenshot of a chat&#10;&#10;AI-generated content may be incorrect.">
            <a:extLst>
              <a:ext uri="{FF2B5EF4-FFF2-40B4-BE49-F238E27FC236}">
                <a16:creationId xmlns:a16="http://schemas.microsoft.com/office/drawing/2014/main" id="{583CB520-89F1-6F0B-7161-A65FE714CA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268081"/>
            <a:ext cx="9144000" cy="4321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3796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01CA57-CC8B-3272-AD94-29910A0205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A967B9-F5DE-9ED9-07BF-1F3C641E51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22</a:t>
            </a:fld>
            <a:endParaRPr lang="en-US"/>
          </a:p>
        </p:txBody>
      </p:sp>
      <p:pic>
        <p:nvPicPr>
          <p:cNvPr id="3" name="Picture 2" descr="A screenshot of a chat&#10;&#10;AI-generated content may be incorrect.">
            <a:extLst>
              <a:ext uri="{FF2B5EF4-FFF2-40B4-BE49-F238E27FC236}">
                <a16:creationId xmlns:a16="http://schemas.microsoft.com/office/drawing/2014/main" id="{911CDAB9-741A-A396-0671-8298FA997E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251404"/>
            <a:ext cx="9144000" cy="4355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6985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B0FC14-ACC3-4F0C-E6CC-FAA862E28A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FC1969-6902-85B1-79E9-89771AD00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23</a:t>
            </a:fld>
            <a:endParaRPr lang="en-US"/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44884EA-29D9-EB4B-8D5E-756B76FA5E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260933"/>
            <a:ext cx="9144000" cy="4336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3496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9AC2AA-F4D8-9644-171E-C4A453C2D8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B877AC-5607-C255-B380-91551E131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24</a:t>
            </a:fld>
            <a:endParaRPr lang="en-US"/>
          </a:p>
        </p:txBody>
      </p:sp>
      <p:pic>
        <p:nvPicPr>
          <p:cNvPr id="3" name="Picture 2" descr="A screenshot of a chat&#10;&#10;AI-generated content may be incorrect.">
            <a:extLst>
              <a:ext uri="{FF2B5EF4-FFF2-40B4-BE49-F238E27FC236}">
                <a16:creationId xmlns:a16="http://schemas.microsoft.com/office/drawing/2014/main" id="{61EFA7A9-7EA4-BE26-B44D-B756ECB86B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251404"/>
            <a:ext cx="9144000" cy="4355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7932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AA69C4-7112-E067-A766-B316BE4B7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25</a:t>
            </a:fld>
            <a:endParaRPr lang="en-US"/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4BE3B2D-565A-575D-9A7E-A61E8A1C5E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263316"/>
            <a:ext cx="9144000" cy="4331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4073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770D23-498D-DCDC-FB06-FE746C4895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41666B-8B86-4B64-22A8-A9C740AD43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26</a:t>
            </a:fld>
            <a:endParaRPr lang="en-US"/>
          </a:p>
        </p:txBody>
      </p:sp>
      <p:pic>
        <p:nvPicPr>
          <p:cNvPr id="3" name="Picture 2" descr="A screenshot of a chat&#10;&#10;AI-generated content may be incorrect.">
            <a:extLst>
              <a:ext uri="{FF2B5EF4-FFF2-40B4-BE49-F238E27FC236}">
                <a16:creationId xmlns:a16="http://schemas.microsoft.com/office/drawing/2014/main" id="{E1374071-FF28-CBF1-1956-785DBF415E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251404"/>
            <a:ext cx="9144000" cy="4355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7129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51B335-F022-1318-AE7E-D5BED623F8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144689-3411-61F4-1D2C-9E5692090B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27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874EC8-04EE-E50B-8993-0DBB2380EC1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524000" y="1263316"/>
            <a:ext cx="9144000" cy="4331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6409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08F775-DBF9-26F8-DCE8-6329AA6CD9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28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EF8242-CF5D-C1C1-1D9D-1D1138EB59C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529042" y="1270464"/>
            <a:ext cx="9133917" cy="4317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994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21ED37-AE5E-6583-FC51-AE8F7326E3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28D397-4F85-E628-EF66-C47559108B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29</a:t>
            </a:fld>
            <a:endParaRPr lang="en-US"/>
          </a:p>
        </p:txBody>
      </p:sp>
      <p:pic>
        <p:nvPicPr>
          <p:cNvPr id="5" name="Picture 4" descr="A screenshot of a chat&#10;&#10;AI-generated content may be incorrect.">
            <a:extLst>
              <a:ext uri="{FF2B5EF4-FFF2-40B4-BE49-F238E27FC236}">
                <a16:creationId xmlns:a16="http://schemas.microsoft.com/office/drawing/2014/main" id="{B15EA2A4-92E4-D83C-C68E-EDB4B59A57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260933"/>
            <a:ext cx="9144000" cy="4336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710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0951B-6FE6-1C10-B37D-69ABB1A32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C5302C-8086-5282-9975-C602B7AC28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5121275"/>
          </a:xfrm>
        </p:spPr>
        <p:txBody>
          <a:bodyPr/>
          <a:lstStyle/>
          <a:p>
            <a:r>
              <a:rPr lang="en-US" dirty="0"/>
              <a:t>Let users ask natural-language questions on their chosen data specifications.</a:t>
            </a:r>
          </a:p>
          <a:p>
            <a:endParaRPr lang="en-US" dirty="0"/>
          </a:p>
          <a:p>
            <a:r>
              <a:rPr lang="en-US" dirty="0"/>
              <a:t>Help users explore the structure of data and refine their questions.</a:t>
            </a:r>
            <a:endParaRPr lang="cs-CZ" dirty="0"/>
          </a:p>
          <a:p>
            <a:endParaRPr lang="cs-CZ" dirty="0"/>
          </a:p>
          <a:p>
            <a:r>
              <a:rPr lang="en-US" dirty="0"/>
              <a:t>Provide a technical query that will retrieve the data.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8954CA-ED3B-1E6E-36C5-F262C473A2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11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68FBB7-8593-B981-FF60-85F6ED530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30</a:t>
            </a:fld>
            <a:endParaRPr lang="en-US"/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AEC99B2-859A-137E-364B-BE56992F72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268081"/>
            <a:ext cx="9144000" cy="4321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2129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9E744329-9F18-2929-9054-221F4B5AE9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3B7891-B346-434A-8613-40675C88F7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31</a:t>
            </a:fld>
            <a:endParaRPr lang="en-US"/>
          </a:p>
        </p:txBody>
      </p:sp>
      <p:pic>
        <p:nvPicPr>
          <p:cNvPr id="5" name="Picture 4" descr="A screenshot of a chat&#10;&#10;AI-generated content may be incorrect.">
            <a:extLst>
              <a:ext uri="{FF2B5EF4-FFF2-40B4-BE49-F238E27FC236}">
                <a16:creationId xmlns:a16="http://schemas.microsoft.com/office/drawing/2014/main" id="{13A78182-8AEA-D34B-8C72-FFA2A3E72A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260933"/>
            <a:ext cx="9144000" cy="4336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2875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45B4C4-5FA7-F800-02CA-23C6C2AB33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32</a:t>
            </a:fld>
            <a:endParaRPr lang="en-US"/>
          </a:p>
        </p:txBody>
      </p:sp>
      <p:pic>
        <p:nvPicPr>
          <p:cNvPr id="6" name="Picture 5" descr="A screenshot of a chat&#10;&#10;AI-generated content may be incorrect.">
            <a:extLst>
              <a:ext uri="{FF2B5EF4-FFF2-40B4-BE49-F238E27FC236}">
                <a16:creationId xmlns:a16="http://schemas.microsoft.com/office/drawing/2014/main" id="{94D41F44-0CDC-809B-7CC8-3714564365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265699"/>
            <a:ext cx="9144000" cy="4326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5170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D0E21C-CF2A-E009-90F3-15570AB94E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010EEB-E248-CEBE-C937-A3D80DAB9D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33</a:t>
            </a:fld>
            <a:endParaRPr lang="en-US"/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431F624-D3CE-9B4A-C7A8-822137732E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260933"/>
            <a:ext cx="9144000" cy="4336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6327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B06A40C4-19A9-1940-E02E-3035B0CCAF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7A8B88-145E-9C08-EB8A-A114DBE46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34</a:t>
            </a:fld>
            <a:endParaRPr lang="en-US"/>
          </a:p>
        </p:txBody>
      </p:sp>
      <p:pic>
        <p:nvPicPr>
          <p:cNvPr id="3" name="Picture 2" descr="A screenshot of a chat&#10;&#10;AI-generated content may be incorrect.">
            <a:extLst>
              <a:ext uri="{FF2B5EF4-FFF2-40B4-BE49-F238E27FC236}">
                <a16:creationId xmlns:a16="http://schemas.microsoft.com/office/drawing/2014/main" id="{4C7BCCE6-1E80-9433-9564-E2D499EB61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277611"/>
            <a:ext cx="9144000" cy="4302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1806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B7A736-AC76-C3F3-0472-2F1C42FB21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2B2DF5-BE8B-75B6-CD20-558FD2D7E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35</a:t>
            </a:fld>
            <a:endParaRPr lang="en-US"/>
          </a:p>
        </p:txBody>
      </p:sp>
      <p:pic>
        <p:nvPicPr>
          <p:cNvPr id="3" name="Picture 2" descr="A screenshot of a chat&#10;&#10;AI-generated content may be incorrect.">
            <a:extLst>
              <a:ext uri="{FF2B5EF4-FFF2-40B4-BE49-F238E27FC236}">
                <a16:creationId xmlns:a16="http://schemas.microsoft.com/office/drawing/2014/main" id="{209E3386-4A1D-E3AE-5D64-ECABE502BB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260933"/>
            <a:ext cx="9144000" cy="4336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0131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9BAD54-EC59-9677-B8E7-E88ACA8169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6288BA-191E-8FF6-4739-00124F079F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36</a:t>
            </a:fld>
            <a:endParaRPr lang="en-US"/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4A780B6-641C-9B9F-6FDA-894811C7DD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263316"/>
            <a:ext cx="9144000" cy="4331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4022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3951FE-C8FB-28B8-7C9F-EE4C7A131A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37</a:t>
            </a:fld>
            <a:endParaRPr lang="en-US"/>
          </a:p>
        </p:txBody>
      </p:sp>
      <p:pic>
        <p:nvPicPr>
          <p:cNvPr id="6" name="Picture 5" descr="A screenshot of a chat&#10;&#10;AI-generated content may be incorrect.">
            <a:extLst>
              <a:ext uri="{FF2B5EF4-FFF2-40B4-BE49-F238E27FC236}">
                <a16:creationId xmlns:a16="http://schemas.microsoft.com/office/drawing/2014/main" id="{97F6C99F-0B09-AF98-D46B-D07888A231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253786"/>
            <a:ext cx="9144000" cy="4350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5705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1F7BC1-4557-38F0-8BBB-1604EFFF07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8F5C04-10CD-1C19-87CF-13F4D20484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38</a:t>
            </a:fld>
            <a:endParaRPr lang="en-US"/>
          </a:p>
        </p:txBody>
      </p:sp>
      <p:pic>
        <p:nvPicPr>
          <p:cNvPr id="3" name="Picture 2" descr="A screenshot of a chat&#10;&#10;AI-generated content may be incorrect.">
            <a:extLst>
              <a:ext uri="{FF2B5EF4-FFF2-40B4-BE49-F238E27FC236}">
                <a16:creationId xmlns:a16="http://schemas.microsoft.com/office/drawing/2014/main" id="{C40E829F-283F-4641-1DE6-058DEE8552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263316"/>
            <a:ext cx="9144000" cy="4331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679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067E89-F6F0-39A6-AD28-39288F983B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D814E0-66E6-51DE-676B-EE0A2FF17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39</a:t>
            </a:fld>
            <a:endParaRPr lang="en-US"/>
          </a:p>
        </p:txBody>
      </p:sp>
      <p:pic>
        <p:nvPicPr>
          <p:cNvPr id="3" name="Picture 2" descr="A screenshot of a chat&#10;&#10;AI-generated content may be incorrect.">
            <a:extLst>
              <a:ext uri="{FF2B5EF4-FFF2-40B4-BE49-F238E27FC236}">
                <a16:creationId xmlns:a16="http://schemas.microsoft.com/office/drawing/2014/main" id="{CB981C8F-B186-6B5E-798C-535626A9D3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251404"/>
            <a:ext cx="9144000" cy="4355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3031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6455E-A95C-F767-4E4A-E66FDB8F9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go about it?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1A88F0-8110-9E72-CE9F-2D5232A3DA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51212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💡 Use an LLM.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⚠️ But beware of hallucinations.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🛠️ Use LLM on smaller parts.</a:t>
            </a:r>
            <a:endParaRPr lang="cs-CZ" dirty="0"/>
          </a:p>
          <a:p>
            <a:pPr marL="0" indent="0">
              <a:buNone/>
            </a:pPr>
            <a:r>
              <a:rPr lang="en-US" dirty="0"/>
              <a:t>🎯</a:t>
            </a:r>
            <a:r>
              <a:rPr lang="cs-CZ" dirty="0"/>
              <a:t> </a:t>
            </a:r>
            <a:r>
              <a:rPr lang="en-US" dirty="0"/>
              <a:t>Map the user’s question to the correct items in the data specification.</a:t>
            </a:r>
            <a:endParaRPr lang="cs-CZ" dirty="0"/>
          </a:p>
          <a:p>
            <a:pPr marL="0" indent="0">
              <a:buNone/>
            </a:pPr>
            <a:r>
              <a:rPr lang="en-US" dirty="0"/>
              <a:t>ℹ️</a:t>
            </a:r>
            <a:r>
              <a:rPr lang="cs-CZ" dirty="0"/>
              <a:t> Suggest items relevant to the question.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63B667-8A35-3008-C993-1006F9C39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9245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B6DDFE-1622-F2AD-3048-3FD5B21052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9EF2B5-781A-E51A-E039-1A356CD7B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40</a:t>
            </a:fld>
            <a:endParaRPr lang="en-US"/>
          </a:p>
        </p:txBody>
      </p:sp>
      <p:pic>
        <p:nvPicPr>
          <p:cNvPr id="3" name="Picture 2" descr="A screenshot of a chat&#10;&#10;AI-generated content may be incorrect.">
            <a:extLst>
              <a:ext uri="{FF2B5EF4-FFF2-40B4-BE49-F238E27FC236}">
                <a16:creationId xmlns:a16="http://schemas.microsoft.com/office/drawing/2014/main" id="{6FE4C4BE-DBF0-CEA4-365D-A7C4B31769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263316"/>
            <a:ext cx="9144000" cy="4331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22373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20D77B-347C-2DF9-C56B-0EC85313E4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394D76-D493-12A9-2B1F-558FD27739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41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579FC3-F360-F6BD-1E38-42C58960DCC6}"/>
              </a:ext>
            </a:extLst>
          </p:cNvPr>
          <p:cNvSpPr txBox="1"/>
          <p:nvPr/>
        </p:nvSpPr>
        <p:spPr>
          <a:xfrm>
            <a:off x="0" y="297179"/>
            <a:ext cx="121920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SELECT DISTINCT </a:t>
            </a:r>
            <a:r>
              <a:rPr lang="en-US" dirty="0"/>
              <a:t>*</a:t>
            </a:r>
          </a:p>
          <a:p>
            <a:r>
              <a:rPr lang="en-US" dirty="0">
                <a:solidFill>
                  <a:schemeClr val="accent4"/>
                </a:solidFill>
              </a:rPr>
              <a:t>WHERE</a:t>
            </a:r>
            <a:r>
              <a:rPr lang="en-US" dirty="0"/>
              <a:t> {</a:t>
            </a:r>
          </a:p>
          <a:p>
            <a:r>
              <a:rPr lang="en-US" dirty="0"/>
              <a:t>  # Tourist destination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chemeClr val="tx2"/>
                </a:solidFill>
              </a:rPr>
              <a:t>?</a:t>
            </a:r>
            <a:r>
              <a:rPr lang="en-US" dirty="0" err="1">
                <a:solidFill>
                  <a:schemeClr val="tx2"/>
                </a:solidFill>
              </a:rPr>
              <a:t>Tourist_destination</a:t>
            </a:r>
            <a:r>
              <a:rPr lang="en-US" dirty="0"/>
              <a:t> a &lt;https://slovník.gov.cz/</a:t>
            </a:r>
            <a:r>
              <a:rPr lang="en-US" dirty="0" err="1"/>
              <a:t>datový</a:t>
            </a:r>
            <a:r>
              <a:rPr lang="en-US" dirty="0"/>
              <a:t>/</a:t>
            </a:r>
            <a:r>
              <a:rPr lang="en-US" dirty="0" err="1"/>
              <a:t>turistické-cíle</a:t>
            </a:r>
            <a:r>
              <a:rPr lang="en-US" dirty="0"/>
              <a:t>/</a:t>
            </a:r>
            <a:r>
              <a:rPr lang="en-US" dirty="0" err="1"/>
              <a:t>pojem</a:t>
            </a:r>
            <a:r>
              <a:rPr lang="en-US" dirty="0"/>
              <a:t>/</a:t>
            </a:r>
            <a:r>
              <a:rPr lang="en-US" dirty="0" err="1">
                <a:solidFill>
                  <a:schemeClr val="accent6"/>
                </a:solidFill>
              </a:rPr>
              <a:t>turistický-cíl</a:t>
            </a:r>
            <a:r>
              <a:rPr lang="en-US" dirty="0"/>
              <a:t>&gt; .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chemeClr val="tx2"/>
                </a:solidFill>
              </a:rPr>
              <a:t>?</a:t>
            </a:r>
            <a:r>
              <a:rPr lang="en-US" dirty="0" err="1">
                <a:solidFill>
                  <a:schemeClr val="tx2"/>
                </a:solidFill>
              </a:rPr>
              <a:t>Tourist_destination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/>
              <a:t>&lt;https://slovník.gov.cz/</a:t>
            </a:r>
            <a:r>
              <a:rPr lang="en-US" dirty="0" err="1"/>
              <a:t>datový</a:t>
            </a:r>
            <a:r>
              <a:rPr lang="en-US" dirty="0"/>
              <a:t>/</a:t>
            </a:r>
            <a:r>
              <a:rPr lang="en-US" dirty="0" err="1"/>
              <a:t>turistické-cíle</a:t>
            </a:r>
            <a:r>
              <a:rPr lang="en-US" dirty="0"/>
              <a:t>/</a:t>
            </a:r>
            <a:r>
              <a:rPr lang="en-US" dirty="0" err="1"/>
              <a:t>pojem</a:t>
            </a:r>
            <a:r>
              <a:rPr lang="en-US" dirty="0"/>
              <a:t>/</a:t>
            </a:r>
            <a:r>
              <a:rPr lang="en-US" dirty="0" err="1">
                <a:solidFill>
                  <a:schemeClr val="accent6"/>
                </a:solidFill>
              </a:rPr>
              <a:t>bezbariérovost</a:t>
            </a:r>
            <a:r>
              <a:rPr lang="en-US" dirty="0"/>
              <a:t>&gt; </a:t>
            </a:r>
            <a:r>
              <a:rPr lang="en-US" dirty="0">
                <a:solidFill>
                  <a:schemeClr val="tx2"/>
                </a:solidFill>
              </a:rPr>
              <a:t>?Barrier-</a:t>
            </a:r>
            <a:r>
              <a:rPr lang="en-US" dirty="0" err="1">
                <a:solidFill>
                  <a:schemeClr val="tx2"/>
                </a:solidFill>
              </a:rPr>
              <a:t>free_access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/>
              <a:t>.</a:t>
            </a:r>
          </a:p>
          <a:p>
            <a:r>
              <a:rPr lang="en-US" dirty="0"/>
              <a:t>  # Barrier-free access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chemeClr val="tx2"/>
                </a:solidFill>
              </a:rPr>
              <a:t>?Barrier-</a:t>
            </a:r>
            <a:r>
              <a:rPr lang="en-US" dirty="0" err="1">
                <a:solidFill>
                  <a:schemeClr val="tx2"/>
                </a:solidFill>
              </a:rPr>
              <a:t>free_access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/>
              <a:t>a &lt;https://slovník.gov.cz/</a:t>
            </a:r>
            <a:r>
              <a:rPr lang="en-US" dirty="0" err="1"/>
              <a:t>generický</a:t>
            </a:r>
            <a:r>
              <a:rPr lang="en-US" dirty="0"/>
              <a:t>/</a:t>
            </a:r>
            <a:r>
              <a:rPr lang="en-US" dirty="0" err="1"/>
              <a:t>bezbariérové-přístupy</a:t>
            </a:r>
            <a:r>
              <a:rPr lang="en-US" dirty="0"/>
              <a:t>/</a:t>
            </a:r>
            <a:r>
              <a:rPr lang="en-US" dirty="0" err="1"/>
              <a:t>pojem</a:t>
            </a:r>
            <a:r>
              <a:rPr lang="en-US" dirty="0"/>
              <a:t>/</a:t>
            </a:r>
            <a:r>
              <a:rPr lang="en-US" dirty="0" err="1">
                <a:solidFill>
                  <a:schemeClr val="accent6"/>
                </a:solidFill>
              </a:rPr>
              <a:t>bezbariérový-přístup</a:t>
            </a:r>
            <a:r>
              <a:rPr lang="en-US" dirty="0"/>
              <a:t>&gt; .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chemeClr val="tx2"/>
                </a:solidFill>
              </a:rPr>
              <a:t>?Barrier-</a:t>
            </a:r>
            <a:r>
              <a:rPr lang="en-US" dirty="0" err="1">
                <a:solidFill>
                  <a:schemeClr val="tx2"/>
                </a:solidFill>
              </a:rPr>
              <a:t>free_access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/>
              <a:t>&lt;https://slovník.gov.cz/</a:t>
            </a:r>
            <a:r>
              <a:rPr lang="en-US" dirty="0" err="1"/>
              <a:t>generický</a:t>
            </a:r>
            <a:r>
              <a:rPr lang="en-US" dirty="0"/>
              <a:t>/</a:t>
            </a:r>
            <a:r>
              <a:rPr lang="en-US" dirty="0" err="1"/>
              <a:t>bezbariérové-přístupy</a:t>
            </a:r>
            <a:r>
              <a:rPr lang="en-US" dirty="0"/>
              <a:t>/</a:t>
            </a:r>
            <a:r>
              <a:rPr lang="en-US" dirty="0" err="1"/>
              <a:t>pojem</a:t>
            </a:r>
            <a:r>
              <a:rPr lang="en-US" dirty="0"/>
              <a:t>/</a:t>
            </a:r>
            <a:r>
              <a:rPr lang="en-US" dirty="0" err="1">
                <a:solidFill>
                  <a:schemeClr val="accent6"/>
                </a:solidFill>
              </a:rPr>
              <a:t>výtah</a:t>
            </a:r>
            <a:r>
              <a:rPr lang="en-US" dirty="0">
                <a:solidFill>
                  <a:schemeClr val="accent6"/>
                </a:solidFill>
              </a:rPr>
              <a:t>-v-</a:t>
            </a:r>
            <a:r>
              <a:rPr lang="en-US" dirty="0" err="1">
                <a:solidFill>
                  <a:schemeClr val="accent6"/>
                </a:solidFill>
              </a:rPr>
              <a:t>interiéru</a:t>
            </a:r>
            <a:r>
              <a:rPr lang="en-US" dirty="0"/>
              <a:t>&gt; </a:t>
            </a:r>
            <a:r>
              <a:rPr lang="en-US" dirty="0">
                <a:solidFill>
                  <a:schemeClr val="tx2"/>
                </a:solidFill>
              </a:rPr>
              <a:t>?</a:t>
            </a:r>
            <a:r>
              <a:rPr lang="en-US" dirty="0" err="1">
                <a:solidFill>
                  <a:schemeClr val="tx2"/>
                </a:solidFill>
              </a:rPr>
              <a:t>elevator_in_interior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/>
              <a:t>.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chemeClr val="accent4"/>
                </a:solidFill>
              </a:rPr>
              <a:t>FILTER</a:t>
            </a:r>
            <a:r>
              <a:rPr lang="en-US" dirty="0">
                <a:solidFill>
                  <a:schemeClr val="tx2"/>
                </a:solidFill>
              </a:rPr>
              <a:t>(?</a:t>
            </a:r>
            <a:r>
              <a:rPr lang="en-US" dirty="0" err="1">
                <a:solidFill>
                  <a:schemeClr val="tx2"/>
                </a:solidFill>
              </a:rPr>
              <a:t>elevator_in_interior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/>
              <a:t>= "ABCD")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chemeClr val="accent4"/>
                </a:solidFill>
              </a:rPr>
              <a:t>OPTIONAL</a:t>
            </a:r>
            <a:r>
              <a:rPr lang="en-US" dirty="0"/>
              <a:t> {</a:t>
            </a:r>
          </a:p>
          <a:p>
            <a:r>
              <a:rPr lang="en-US" dirty="0"/>
              <a:t>    </a:t>
            </a:r>
            <a:r>
              <a:rPr lang="en-US" dirty="0">
                <a:solidFill>
                  <a:schemeClr val="tx2"/>
                </a:solidFill>
              </a:rPr>
              <a:t>?</a:t>
            </a:r>
            <a:r>
              <a:rPr lang="en-US" dirty="0" err="1">
                <a:solidFill>
                  <a:schemeClr val="tx2"/>
                </a:solidFill>
              </a:rPr>
              <a:t>Tourist_destination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/>
              <a:t>&lt;https://slovník.gov.cz/</a:t>
            </a:r>
            <a:r>
              <a:rPr lang="en-US" dirty="0" err="1"/>
              <a:t>datový</a:t>
            </a:r>
            <a:r>
              <a:rPr lang="en-US" dirty="0"/>
              <a:t>/</a:t>
            </a:r>
            <a:r>
              <a:rPr lang="en-US" dirty="0" err="1"/>
              <a:t>turistické-cíle</a:t>
            </a:r>
            <a:r>
              <a:rPr lang="en-US" dirty="0"/>
              <a:t>/</a:t>
            </a:r>
            <a:r>
              <a:rPr lang="en-US" dirty="0" err="1"/>
              <a:t>pojem</a:t>
            </a:r>
            <a:r>
              <a:rPr lang="en-US" dirty="0"/>
              <a:t>/</a:t>
            </a:r>
            <a:r>
              <a:rPr lang="en-US" dirty="0" err="1">
                <a:solidFill>
                  <a:schemeClr val="accent6"/>
                </a:solidFill>
              </a:rPr>
              <a:t>otevírací-doba</a:t>
            </a:r>
            <a:r>
              <a:rPr lang="en-US" dirty="0"/>
              <a:t>&gt; </a:t>
            </a:r>
            <a:r>
              <a:rPr lang="en-US" dirty="0">
                <a:solidFill>
                  <a:schemeClr val="tx2"/>
                </a:solidFill>
              </a:rPr>
              <a:t>?</a:t>
            </a:r>
            <a:r>
              <a:rPr lang="en-US" dirty="0" err="1">
                <a:solidFill>
                  <a:schemeClr val="tx2"/>
                </a:solidFill>
              </a:rPr>
              <a:t>Time_specification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/>
              <a:t>.</a:t>
            </a:r>
          </a:p>
          <a:p>
            <a:r>
              <a:rPr lang="en-US" dirty="0"/>
              <a:t>    # Time specification</a:t>
            </a:r>
          </a:p>
          <a:p>
            <a:r>
              <a:rPr lang="en-US" dirty="0"/>
              <a:t>    </a:t>
            </a:r>
            <a:r>
              <a:rPr lang="en-US" dirty="0">
                <a:solidFill>
                  <a:schemeClr val="tx2"/>
                </a:solidFill>
              </a:rPr>
              <a:t>?</a:t>
            </a:r>
            <a:r>
              <a:rPr lang="en-US" dirty="0" err="1">
                <a:solidFill>
                  <a:schemeClr val="tx2"/>
                </a:solidFill>
              </a:rPr>
              <a:t>Time_specification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/>
              <a:t>a &lt;https://slovník.gov.cz/</a:t>
            </a:r>
            <a:r>
              <a:rPr lang="en-US" dirty="0" err="1"/>
              <a:t>generický</a:t>
            </a:r>
            <a:r>
              <a:rPr lang="en-US" dirty="0"/>
              <a:t>/</a:t>
            </a:r>
            <a:r>
              <a:rPr lang="en-US" dirty="0" err="1"/>
              <a:t>čas</a:t>
            </a:r>
            <a:r>
              <a:rPr lang="en-US" dirty="0"/>
              <a:t>/</a:t>
            </a:r>
            <a:r>
              <a:rPr lang="en-US" dirty="0" err="1"/>
              <a:t>pojem</a:t>
            </a:r>
            <a:r>
              <a:rPr lang="en-US" dirty="0"/>
              <a:t>/</a:t>
            </a:r>
            <a:r>
              <a:rPr lang="en-US" dirty="0" err="1">
                <a:solidFill>
                  <a:schemeClr val="accent6"/>
                </a:solidFill>
              </a:rPr>
              <a:t>časová-specifikace</a:t>
            </a:r>
            <a:r>
              <a:rPr lang="en-US" dirty="0"/>
              <a:t>&gt; .</a:t>
            </a:r>
          </a:p>
          <a:p>
            <a:r>
              <a:rPr lang="en-US" dirty="0"/>
              <a:t>  }</a:t>
            </a:r>
          </a:p>
          <a:p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01157795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08A7C9-D2DB-E4DE-A8DB-AC6252A9BE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A07641-1404-824A-F0B8-1F4D5D734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42</a:t>
            </a:fld>
            <a:endParaRPr lang="en-US"/>
          </a:p>
        </p:txBody>
      </p:sp>
      <p:pic>
        <p:nvPicPr>
          <p:cNvPr id="3" name="Picture 2" descr="A screenshot of a chat&#10;&#10;AI-generated content may be incorrect.">
            <a:extLst>
              <a:ext uri="{FF2B5EF4-FFF2-40B4-BE49-F238E27FC236}">
                <a16:creationId xmlns:a16="http://schemas.microsoft.com/office/drawing/2014/main" id="{84BE32FC-8008-6C53-4302-600BAE2FF5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251404"/>
            <a:ext cx="9144000" cy="4355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85520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DFE827-C972-A15D-6EBC-A8EC1D347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12935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Successfully implemented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858351"/>
          </a:xfrm>
        </p:spPr>
        <p:txBody>
          <a:bodyPr/>
          <a:lstStyle/>
          <a:p>
            <a:endParaRPr dirty="0"/>
          </a:p>
          <a:p>
            <a:r>
              <a:rPr lang="en-US" dirty="0"/>
              <a:t>DSV to OWL conversion.</a:t>
            </a:r>
            <a:r>
              <a:rPr lang="cs-CZ" dirty="0"/>
              <a:t> NE – obecně ani nezmiňovat OWL. Prostě nějaká interní reprezentace.</a:t>
            </a:r>
            <a:endParaRPr lang="en-US" dirty="0"/>
          </a:p>
          <a:p>
            <a:r>
              <a:rPr lang="en-US" dirty="0"/>
              <a:t>Mapping concepts from natural language to data specifications.</a:t>
            </a:r>
          </a:p>
          <a:p>
            <a:r>
              <a:rPr lang="en-US" dirty="0"/>
              <a:t>SPARQL generation.</a:t>
            </a:r>
          </a:p>
          <a:p>
            <a:r>
              <a:rPr lang="en-US" dirty="0"/>
              <a:t>Suggestions for natural-language question.</a:t>
            </a:r>
          </a:p>
          <a:p>
            <a:r>
              <a:rPr lang="en-US" dirty="0"/>
              <a:t>Foundation for future extension and research.</a:t>
            </a:r>
          </a:p>
          <a:p>
            <a:endParaRPr dirty="0"/>
          </a:p>
          <a:p>
            <a:endParaRPr dirty="0"/>
          </a:p>
          <a:p>
            <a:endParaRPr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4F6D79-FFE5-EB8D-54F6-8E548E5EB4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44</a:t>
            </a:fld>
            <a:endParaRPr lang="en-US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4B130F-A726-4AAE-DE5A-2D9333A23C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45</a:t>
            </a:fld>
            <a:endParaRPr lang="en-US"/>
          </a:p>
        </p:txBody>
      </p:sp>
      <p:pic>
        <p:nvPicPr>
          <p:cNvPr id="6" name="Picture 5" descr="A close-up of a document&#10;&#10;AI-generated content may be incorrect.">
            <a:extLst>
              <a:ext uri="{FF2B5EF4-FFF2-40B4-BE49-F238E27FC236}">
                <a16:creationId xmlns:a16="http://schemas.microsoft.com/office/drawing/2014/main" id="{6C242AB0-A71F-0E6D-3FC3-62B3CFF6D6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2750" y="1373627"/>
            <a:ext cx="8826501" cy="4110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8369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3A045-12FF-DB08-0086-72136F904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Divider slide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4DED30-7A50-0A61-640B-E3262A653C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965EFC-C796-2369-C590-C1A58A1AF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0283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D1A1B9-215C-B2EC-AACC-2B6A480B6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6524"/>
            <a:ext cx="10972800" cy="6584952"/>
          </a:xfrm>
        </p:spPr>
        <p:txBody>
          <a:bodyPr>
            <a:normAutofit lnSpcReduction="10000"/>
          </a:bodyPr>
          <a:lstStyle/>
          <a:p>
            <a:r>
              <a:rPr lang="cs-CZ" dirty="0"/>
              <a:t>Jak to budeme dělat? Použijeme LLM, protože se na to hodí. Jsou to konverzační nástroje. Takže jsme si to dali do zadání.</a:t>
            </a:r>
          </a:p>
          <a:p>
            <a:r>
              <a:rPr lang="cs-CZ" dirty="0"/>
              <a:t>Možná vás napadne: „No tak co já tady vůbec řeším? Ten uživatel prostě všechno zadá do LLM a hotovo.“</a:t>
            </a:r>
          </a:p>
          <a:p>
            <a:r>
              <a:rPr lang="cs-CZ" dirty="0"/>
              <a:t>Ale ten krok mezi tím dotazem s datovou specifikací k tomu dostat ten dotaz, je docela velký a je tam dost prostoru k tomu, aby LLM halucinoval spoustu věcí. My to musíme rozkrokovat a využít LLM na vyřešení parciálních věcí.</a:t>
            </a:r>
          </a:p>
          <a:p>
            <a:r>
              <a:rPr lang="cs-CZ" dirty="0"/>
              <a:t>Dotaz namapuju na data specifikaci a získám nějaký základ, na co se uživatel ptá. Pak můžu teoreticky už nabízet položky bez LLM.</a:t>
            </a:r>
          </a:p>
          <a:p>
            <a:r>
              <a:rPr lang="cs-CZ" dirty="0"/>
              <a:t>Prostě říct nějak dobře: můžete to dělat s LLM, ale pozor na halucinace. Já se to snažím dělat systematicky a lépe.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C0969C-0F89-55B0-DC53-253C820C1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8134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04266-4063-0C62-CA28-585E9BD79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HOTOVO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A0D88C-F43B-7951-283D-8792234DA9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Jsou to pořád moc obecný cíle. Musíme si to trochu omezit.</a:t>
            </a:r>
          </a:p>
          <a:p>
            <a:r>
              <a:rPr lang="cs-CZ" dirty="0"/>
              <a:t>Datové struktury definované v Dataspeceru. Stačí zdůraznit, že datové specifikace vznikají v nástroji Dataspecer. Nemusím pro to mít jeden slajd.</a:t>
            </a:r>
          </a:p>
          <a:p>
            <a:r>
              <a:rPr lang="cs-CZ" dirty="0"/>
              <a:t>Dotazy budou technicky zapsané nakonec i když uživatel to nezná. Tím dotazovacím jazykem bude SPARQL.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C41872-00D5-B5B2-81D5-071C67B91E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9837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B2A078-008B-D819-AE8A-0C65441C1D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786384"/>
            <a:ext cx="10972800" cy="5833871"/>
          </a:xfrm>
        </p:spPr>
        <p:txBody>
          <a:bodyPr/>
          <a:lstStyle/>
          <a:p>
            <a:r>
              <a:rPr lang="cs-CZ" dirty="0"/>
              <a:t>Na jednom nebo dvou slajdech ukázat návrhy. Jak jsme debatovali.</a:t>
            </a:r>
          </a:p>
          <a:p>
            <a:r>
              <a:rPr lang="cs-CZ" dirty="0"/>
              <a:t>Chci nabídnout chatbota ve kterém řekne, s jakou datovou specifikací z Dataspeceru bude pracovat a bude si o tom povídat.</a:t>
            </a:r>
          </a:p>
          <a:p>
            <a:r>
              <a:rPr lang="cs-CZ" dirty="0"/>
              <a:t>Co znamená si povídat? Dávat návrhy, na co by se uživatel mohl ptát. Pokud si něco vybere nebo sám něco napíše, tak pomoct uživateli to rozvíjet.</a:t>
            </a:r>
          </a:p>
          <a:p>
            <a:r>
              <a:rPr lang="cs-CZ" dirty="0"/>
              <a:t>Dát nějaký příklad s těmi turistickými cíli: uživatel se třeba zeptá a já mu řeknu OK, a takhle to můžeš rozvinout (stačí).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906313-7B38-A0E4-EA1C-2A21E1EC3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1639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Input and output</a:t>
            </a:r>
            <a:endParaRPr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BC270B-0B4D-50A4-ABD4-53DE314E4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9</a:t>
            </a:fld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9183012-FF96-AD6E-8428-B96CE8184A8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524001" y="1838119"/>
            <a:ext cx="9143999" cy="409775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901</TotalTime>
  <Words>1210</Words>
  <Application>Microsoft Office PowerPoint</Application>
  <PresentationFormat>Widescreen</PresentationFormat>
  <Paragraphs>162</Paragraphs>
  <Slides>45</Slides>
  <Notes>5</Notes>
  <HiddenSlides>4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49" baseType="lpstr">
      <vt:lpstr>Aptos</vt:lpstr>
      <vt:lpstr>Arial</vt:lpstr>
      <vt:lpstr>Calibri</vt:lpstr>
      <vt:lpstr>Office Theme</vt:lpstr>
      <vt:lpstr>Helping users navigate data specifications</vt:lpstr>
      <vt:lpstr>PowerPoint Presentation</vt:lpstr>
      <vt:lpstr>Goals</vt:lpstr>
      <vt:lpstr>How to go about it?</vt:lpstr>
      <vt:lpstr>Divider slide</vt:lpstr>
      <vt:lpstr>PowerPoint Presentation</vt:lpstr>
      <vt:lpstr>HOTOVO</vt:lpstr>
      <vt:lpstr>PowerPoint Presentation</vt:lpstr>
      <vt:lpstr>Input and output</vt:lpstr>
      <vt:lpstr>PowerPoint Presentation</vt:lpstr>
      <vt:lpstr>Input and output cont.</vt:lpstr>
      <vt:lpstr>PowerPoint Presentation</vt:lpstr>
      <vt:lpstr>PowerPoint Presentation</vt:lpstr>
      <vt:lpstr>Technologies</vt:lpstr>
      <vt:lpstr>Showcase (screenshots)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Successfully implemented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Quoc Anh Nguyen</cp:lastModifiedBy>
  <cp:revision>20</cp:revision>
  <dcterms:created xsi:type="dcterms:W3CDTF">2013-01-27T09:14:16Z</dcterms:created>
  <dcterms:modified xsi:type="dcterms:W3CDTF">2025-09-05T09:58:09Z</dcterms:modified>
  <cp:category/>
</cp:coreProperties>
</file>